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33"/>
  </p:notesMasterIdLst>
  <p:handoutMasterIdLst>
    <p:handoutMasterId r:id="rId34"/>
  </p:handoutMasterIdLst>
  <p:sldIdLst>
    <p:sldId id="267" r:id="rId5"/>
    <p:sldId id="278" r:id="rId6"/>
    <p:sldId id="269" r:id="rId7"/>
    <p:sldId id="286" r:id="rId8"/>
    <p:sldId id="287" r:id="rId9"/>
    <p:sldId id="288" r:id="rId10"/>
    <p:sldId id="279" r:id="rId11"/>
    <p:sldId id="289" r:id="rId12"/>
    <p:sldId id="290" r:id="rId13"/>
    <p:sldId id="280" r:id="rId14"/>
    <p:sldId id="291" r:id="rId15"/>
    <p:sldId id="297" r:id="rId16"/>
    <p:sldId id="285" r:id="rId17"/>
    <p:sldId id="298" r:id="rId18"/>
    <p:sldId id="299" r:id="rId19"/>
    <p:sldId id="300" r:id="rId20"/>
    <p:sldId id="301" r:id="rId21"/>
    <p:sldId id="302" r:id="rId22"/>
    <p:sldId id="303" r:id="rId23"/>
    <p:sldId id="304" r:id="rId24"/>
    <p:sldId id="281" r:id="rId25"/>
    <p:sldId id="292" r:id="rId26"/>
    <p:sldId id="293" r:id="rId27"/>
    <p:sldId id="294" r:id="rId28"/>
    <p:sldId id="295" r:id="rId29"/>
    <p:sldId id="296" r:id="rId30"/>
    <p:sldId id="283" r:id="rId31"/>
    <p:sldId id="284" r:id="rId3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9" autoAdjust="0"/>
  </p:normalViewPr>
  <p:slideViewPr>
    <p:cSldViewPr>
      <p:cViewPr varScale="1">
        <p:scale>
          <a:sx n="88" d="100"/>
          <a:sy n="88" d="100"/>
        </p:scale>
        <p:origin x="494" y="62"/>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t>
        <a:bodyPr/>
        <a:lstStyle/>
        <a:p>
          <a:endParaRPr lang="en-US"/>
        </a:p>
      </dgm:t>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t>
        <a:bodyPr/>
        <a:lstStyle/>
        <a:p>
          <a:endParaRPr lang="en-US"/>
        </a:p>
      </dgm:t>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t>
        <a:bodyPr/>
        <a:lstStyle/>
        <a:p>
          <a:endParaRPr lang="en-US"/>
        </a:p>
      </dgm:t>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t>
        <a:bodyPr/>
        <a:lstStyle/>
        <a:p>
          <a:endParaRPr lang="en-US"/>
        </a:p>
      </dgm:t>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t>
        <a:bodyPr/>
        <a:lstStyle/>
        <a:p>
          <a:endParaRPr lang="en-US"/>
        </a:p>
      </dgm:t>
    </dgm:pt>
  </dgm:ptLst>
  <dgm:cxnLst>
    <dgm:cxn modelId="{485ACDD1-8BA5-4FB5-8790-F1B5BAC86222}" type="presOf" srcId="{A6BA014C-D5CD-45B0-A6E8-DE38B4DCEFFA}" destId="{7B103496-DA0E-4685-89BE-480B410F7FCF}"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DEDF3986-9436-4C49-8F62-61BA3C47DC60}" srcId="{0BDD2C3F-9F64-4AFC-BDFA-99B0FD662495}" destId="{1DBF71A1-A201-4EA1-97EA-DB24F49F7E56}" srcOrd="3" destOrd="0" parTransId="{9DB2FCB8-C29E-4ED4-8FB6-0183F2586A47}" sibTransId="{9E15DBF5-A65E-4418-A7F5-AEB065A17EFD}"/>
    <dgm:cxn modelId="{564A34B1-0AE4-4F2F-A6AD-F461CA32B386}" type="presOf" srcId="{1DBF71A1-A201-4EA1-97EA-DB24F49F7E56}" destId="{B80B054A-6F89-48AB-AE26-0079B56D1C05}"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9115828E-064B-43A6-8B7B-73931DC5C463}" srcId="{0BDD2C3F-9F64-4AFC-BDFA-99B0FD662495}" destId="{192D9088-0E6C-46F1-9F85-A5FD4F11ECA9}" srcOrd="1" destOrd="0" parTransId="{12D3E03D-B243-4A51-BF2F-2464335A4416}" sibTransId="{8A095F39-0332-4410-8B60-A5C1F66041C0}"/>
    <dgm:cxn modelId="{9A5B3212-7BAB-4FE9-9B07-D3D74F23C04F}" type="presOf" srcId="{192D9088-0E6C-46F1-9F85-A5FD4F11ECA9}" destId="{97980B12-612D-45AF-96B7-86D66152C1E9}" srcOrd="0" destOrd="0" presId="urn:microsoft.com/office/officeart/2005/8/layout/matrix2"/>
    <dgm:cxn modelId="{10EDE197-4B72-41B3-B1C1-8D30D5A983A8}" type="presOf" srcId="{66F65BFA-2C7D-4B52-A360-F48BEE6838C0}" destId="{65245A7B-7C16-44E2-AEE8-3B675CFCEFDA}"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4/7/2022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4/7/2022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376792" y="1905003"/>
            <a:ext cx="9435241" cy="1625599"/>
          </a:xfrm>
        </p:spPr>
        <p:txBody>
          <a:bodyPr>
            <a:normAutofit/>
          </a:bodyPr>
          <a:lstStyle>
            <a:lvl1pPr algn="ctr">
              <a:lnSpc>
                <a:spcPct val="90000"/>
              </a:lnSpc>
              <a:defRPr sz="4800">
                <a:solidFill>
                  <a:schemeClr val="tx2"/>
                </a:solidFill>
              </a:defRPr>
            </a:lvl1pPr>
          </a:lstStyle>
          <a:p>
            <a:r>
              <a:rPr lang="en-US"/>
              <a:t>Click to edit Master title style</a:t>
            </a:r>
            <a:endParaRPr/>
          </a:p>
        </p:txBody>
      </p:sp>
      <p:sp>
        <p:nvSpPr>
          <p:cNvPr id="3" name="Subtitle 2"/>
          <p:cNvSpPr>
            <a:spLocks noGrp="1"/>
          </p:cNvSpPr>
          <p:nvPr>
            <p:ph type="subTitle" idx="1"/>
          </p:nvPr>
        </p:nvSpPr>
        <p:spPr>
          <a:xfrm>
            <a:off x="1382103" y="3657123"/>
            <a:ext cx="9429931" cy="991077"/>
          </a:xfrm>
        </p:spPr>
        <p:txBody>
          <a:bodyPr>
            <a:normAutofit/>
          </a:bodyPr>
          <a:lstStyle>
            <a:lvl1pPr marL="0" indent="0" algn="ctr">
              <a:spcBef>
                <a:spcPts val="0"/>
              </a:spcBef>
              <a:buNone/>
              <a:defRPr sz="2000" cap="all"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lvl1pPr>
              <a:defRPr>
                <a:solidFill>
                  <a:schemeClr val="tx2"/>
                </a:solidFill>
              </a:defRPr>
            </a:lvl1pPr>
          </a:lstStyle>
          <a:p>
            <a:endParaRPr/>
          </a:p>
        </p:txBody>
      </p:sp>
      <p:sp>
        <p:nvSpPr>
          <p:cNvPr id="4" name="Date Placeholder 3"/>
          <p:cNvSpPr>
            <a:spLocks noGrp="1"/>
          </p:cNvSpPr>
          <p:nvPr>
            <p:ph type="dt" sz="half" idx="10"/>
          </p:nvPr>
        </p:nvSpPr>
        <p:spPr/>
        <p:txBody>
          <a:bodyPr/>
          <a:lstStyle>
            <a:lvl1pPr>
              <a:defRPr>
                <a:solidFill>
                  <a:schemeClr val="tx2"/>
                </a:solidFill>
              </a:defRPr>
            </a:lvl1pPr>
          </a:lstStyle>
          <a:p>
            <a:fld id="{8E36636D-D922-432D-A958-524484B5923D}" type="datetimeFigureOut">
              <a:rPr lang="en-US"/>
              <a:pPr/>
              <a:t>4/7/2022</a:t>
            </a:fld>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F28FB93-0A08-4E7D-8E63-9EFA29F1E093}" type="slidenum">
              <a:rPr/>
              <a:pPr/>
              <a:t>‹#›</a:t>
            </a:fld>
            <a:endParaRPr/>
          </a:p>
        </p:txBody>
      </p:sp>
      <p:grpSp>
        <p:nvGrpSpPr>
          <p:cNvPr id="7" name="Group 6"/>
          <p:cNvGrpSpPr/>
          <p:nvPr/>
        </p:nvGrpSpPr>
        <p:grpSpPr>
          <a:xfrm>
            <a:off x="1218882" y="1600200"/>
            <a:ext cx="9739746" cy="73152"/>
            <a:chOff x="914400" y="1200150"/>
            <a:chExt cx="7306712" cy="54864"/>
          </a:xfrm>
        </p:grpSpPr>
        <p:sp>
          <p:nvSpPr>
            <p:cNvPr id="8" name="Oval 7"/>
            <p:cNvSpPr/>
            <p:nvPr/>
          </p:nvSpPr>
          <p:spPr>
            <a:xfrm>
              <a:off x="8166248"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p:cNvSpPr/>
            <p:nvPr/>
          </p:nvSpPr>
          <p:spPr>
            <a:xfrm>
              <a:off x="914400"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0" name="Group 9"/>
            <p:cNvGrpSpPr/>
            <p:nvPr/>
          </p:nvGrpSpPr>
          <p:grpSpPr>
            <a:xfrm>
              <a:off x="1036847" y="1207626"/>
              <a:ext cx="7074290" cy="38998"/>
              <a:chOff x="2141408" y="1752956"/>
              <a:chExt cx="7315200" cy="38998"/>
            </a:xfrm>
            <a:solidFill>
              <a:schemeClr val="tx2"/>
            </a:solidFill>
          </p:grpSpPr>
          <p:cxnSp>
            <p:nvCxnSpPr>
              <p:cNvPr id="11" name="Straight Connector 10"/>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1218882" y="4851400"/>
            <a:ext cx="9739746" cy="73152"/>
            <a:chOff x="914400" y="3638550"/>
            <a:chExt cx="7306712" cy="54864"/>
          </a:xfrm>
        </p:grpSpPr>
        <p:sp>
          <p:nvSpPr>
            <p:cNvPr id="14" name="Oval 13"/>
            <p:cNvSpPr/>
            <p:nvPr/>
          </p:nvSpPr>
          <p:spPr>
            <a:xfrm>
              <a:off x="8166248"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Oval 14"/>
            <p:cNvSpPr/>
            <p:nvPr/>
          </p:nvSpPr>
          <p:spPr>
            <a:xfrm>
              <a:off x="914400"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6" name="Group 15"/>
            <p:cNvGrpSpPr/>
            <p:nvPr/>
          </p:nvGrpSpPr>
          <p:grpSpPr>
            <a:xfrm>
              <a:off x="1036847" y="3646026"/>
              <a:ext cx="7074290" cy="38998"/>
              <a:chOff x="2141408" y="1752956"/>
              <a:chExt cx="7315200" cy="38998"/>
            </a:xfrm>
            <a:solidFill>
              <a:schemeClr val="tx2"/>
            </a:solidFill>
          </p:grpSpPr>
          <p:cxnSp>
            <p:nvCxnSpPr>
              <p:cNvPr id="17" name="Straight Connector 16"/>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43764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4/7/2022</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22322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34563" y="434975"/>
            <a:ext cx="1168400" cy="5661025"/>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434975"/>
            <a:ext cx="8413750" cy="5661025"/>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4/7/2022</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208570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4/7/2022</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49906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22030" y="990599"/>
            <a:ext cx="9344765" cy="2235203"/>
          </a:xfrm>
        </p:spPr>
        <p:txBody>
          <a:bodyPr anchor="b">
            <a:normAutofit/>
          </a:bodyPr>
          <a:lstStyle>
            <a:lvl1pPr algn="ctr">
              <a:lnSpc>
                <a:spcPct val="9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422030" y="3733800"/>
            <a:ext cx="9344765" cy="1219200"/>
          </a:xfrm>
        </p:spPr>
        <p:txBody>
          <a:bodyPr anchor="t"/>
          <a:lstStyle>
            <a:lvl1pPr marL="0" indent="0" algn="ctr">
              <a:spcBef>
                <a:spcPts val="0"/>
              </a:spcBef>
              <a:buNone/>
              <a:defRPr sz="2000" cap="all"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4/7/2022</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grpSp>
        <p:nvGrpSpPr>
          <p:cNvPr id="13" name="Group 12"/>
          <p:cNvGrpSpPr/>
          <p:nvPr/>
        </p:nvGrpSpPr>
        <p:grpSpPr>
          <a:xfrm>
            <a:off x="3273781" y="3475736"/>
            <a:ext cx="5641265" cy="54864"/>
            <a:chOff x="2455975" y="2588441"/>
            <a:chExt cx="4232051" cy="41148"/>
          </a:xfrm>
        </p:grpSpPr>
        <p:sp>
          <p:nvSpPr>
            <p:cNvPr id="14" name="Oval 13"/>
            <p:cNvSpPr/>
            <p:nvPr/>
          </p:nvSpPr>
          <p:spPr>
            <a:xfrm>
              <a:off x="6642306"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sp>
          <p:nvSpPr>
            <p:cNvPr id="15" name="Oval 14"/>
            <p:cNvSpPr/>
            <p:nvPr/>
          </p:nvSpPr>
          <p:spPr>
            <a:xfrm>
              <a:off x="2455975"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grpSp>
          <p:nvGrpSpPr>
            <p:cNvPr id="16" name="Group 15"/>
            <p:cNvGrpSpPr/>
            <p:nvPr/>
          </p:nvGrpSpPr>
          <p:grpSpPr>
            <a:xfrm>
              <a:off x="2563229" y="2594391"/>
              <a:ext cx="4023360" cy="29249"/>
              <a:chOff x="2550323" y="3458731"/>
              <a:chExt cx="4023360" cy="38998"/>
            </a:xfrm>
          </p:grpSpPr>
          <p:cxnSp>
            <p:nvCxnSpPr>
              <p:cNvPr id="17" name="Straight Connector 16"/>
              <p:cNvCxnSpPr/>
              <p:nvPr/>
            </p:nvCxnSpPr>
            <p:spPr>
              <a:xfrm>
                <a:off x="2550323" y="3458731"/>
                <a:ext cx="4023360" cy="0"/>
              </a:xfrm>
              <a:prstGeom prst="line">
                <a:avLst/>
              </a:prstGeom>
              <a:noFill/>
              <a:ln w="12700" cap="flat" cmpd="sng" algn="ctr">
                <a:solidFill>
                  <a:schemeClr val="tx1"/>
                </a:solidFill>
                <a:prstDash val="solid"/>
              </a:ln>
              <a:effectLst/>
            </p:spPr>
          </p:cxnSp>
          <p:cxnSp>
            <p:nvCxnSpPr>
              <p:cNvPr id="18" name="Straight Connector 17"/>
              <p:cNvCxnSpPr/>
              <p:nvPr/>
            </p:nvCxnSpPr>
            <p:spPr>
              <a:xfrm>
                <a:off x="2550323" y="3497729"/>
                <a:ext cx="4023360" cy="0"/>
              </a:xfrm>
              <a:prstGeom prst="line">
                <a:avLst/>
              </a:prstGeom>
              <a:noFill/>
              <a:ln w="12700" cap="flat" cmpd="sng" algn="ctr">
                <a:solidFill>
                  <a:schemeClr val="tx1"/>
                </a:solidFill>
                <a:prstDash val="solid"/>
              </a:ln>
              <a:effectLst/>
            </p:spPr>
          </p:cxnSp>
        </p:grpSp>
      </p:grpSp>
    </p:spTree>
    <p:extLst>
      <p:ext uri="{BB962C8B-B14F-4D97-AF65-F5344CB8AC3E}">
        <p14:creationId xmlns:p14="http://schemas.microsoft.com/office/powerpoint/2010/main" val="55262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95986"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4/7/2022</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86077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22945"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8883"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00049"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5986"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8E36636D-D922-432D-A958-524484B5923D}" type="datetimeFigureOut">
              <a:rPr lang="en-US"/>
              <a:pPr/>
              <a:t>4/7/2022</a:t>
            </a:fld>
            <a:endParaRPr/>
          </a:p>
        </p:txBody>
      </p:sp>
      <p:sp>
        <p:nvSpPr>
          <p:cNvPr id="9" name="Slide Number Placeholder 8"/>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74258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8E36636D-D922-432D-A958-524484B5923D}" type="datetimeFigureOut">
              <a:rPr lang="en-US"/>
              <a:pPr/>
              <a:t>4/7/2022</a:t>
            </a:fld>
            <a:endParaRPr/>
          </a:p>
        </p:txBody>
      </p:sp>
      <p:sp>
        <p:nvSpPr>
          <p:cNvPr id="5" name="Slide Number Placeholder 4"/>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56593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8E36636D-D922-432D-A958-524484B5923D}" type="datetimeFigureOut">
              <a:rPr lang="en-US"/>
              <a:pPr/>
              <a:t>4/7/2022</a:t>
            </a:fld>
            <a:endParaRPr/>
          </a:p>
        </p:txBody>
      </p:sp>
      <p:sp>
        <p:nvSpPr>
          <p:cNvPr id="4" name="Slide Number Placeholder 3"/>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2128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200" b="0"/>
            </a:lvl1pPr>
          </a:lstStyle>
          <a:p>
            <a:r>
              <a:rPr lang="en-US"/>
              <a:t>Click to edit Master title style</a:t>
            </a:r>
            <a:endParaRPr/>
          </a:p>
        </p:txBody>
      </p:sp>
      <p:sp>
        <p:nvSpPr>
          <p:cNvPr id="3" name="Content Placeholder 2"/>
          <p:cNvSpPr>
            <a:spLocks noGrp="1"/>
          </p:cNvSpPr>
          <p:nvPr>
            <p:ph idx="1"/>
          </p:nvPr>
        </p:nvSpPr>
        <p:spPr>
          <a:xfrm>
            <a:off x="1218883" y="1803400"/>
            <a:ext cx="6602281" cy="426720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125883" y="1803400"/>
            <a:ext cx="2844060" cy="4267201"/>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4/7/2022</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85864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200" b="0"/>
            </a:lvl1pPr>
          </a:lstStyle>
          <a:p>
            <a:r>
              <a:rPr lang="en-US"/>
              <a:t>Click to edit Master title style</a:t>
            </a:r>
            <a:endParaRPr/>
          </a:p>
        </p:txBody>
      </p:sp>
      <p:sp>
        <p:nvSpPr>
          <p:cNvPr id="8" name="Rectangle 7"/>
          <p:cNvSpPr/>
          <p:nvPr/>
        </p:nvSpPr>
        <p:spPr>
          <a:xfrm>
            <a:off x="1218883" y="1803400"/>
            <a:ext cx="6602280" cy="4267200"/>
          </a:xfrm>
          <a:prstGeom prst="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Picture Placeholder 2" descr="An empty placeholder to add an image. Click on the placeholder and select the image that you wish to add."/>
          <p:cNvSpPr>
            <a:spLocks noGrp="1"/>
          </p:cNvSpPr>
          <p:nvPr>
            <p:ph type="pic" idx="1"/>
          </p:nvPr>
        </p:nvSpPr>
        <p:spPr>
          <a:xfrm>
            <a:off x="1338739" y="1925320"/>
            <a:ext cx="6362567" cy="402336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8125883" y="1803401"/>
            <a:ext cx="2844060" cy="4165600"/>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4/7/2022</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240505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sz="2400"/>
          </a:p>
        </p:txBody>
      </p:sp>
      <p:sp>
        <p:nvSpPr>
          <p:cNvPr id="8" name="Rounded Rectangle 7"/>
          <p:cNvSpPr/>
          <p:nvPr/>
        </p:nvSpPr>
        <p:spPr>
          <a:xfrm>
            <a:off x="304721" y="301752"/>
            <a:ext cx="11579384" cy="6254496"/>
          </a:xfrm>
          <a:prstGeom prst="roundRect">
            <a:avLst>
              <a:gd name="adj" fmla="val 2341"/>
            </a:avLst>
          </a:prstGeom>
          <a:solidFill>
            <a:srgbClr val="FFFFFF"/>
          </a:solidFill>
          <a:ln>
            <a:noFill/>
          </a:ln>
          <a:effectLst>
            <a:innerShdw blurRad="508000">
              <a:srgbClr val="FFD14B">
                <a:alpha val="69804"/>
              </a:srgbClr>
            </a:inn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218883" y="431800"/>
            <a:ext cx="9751060" cy="11684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803400"/>
            <a:ext cx="975106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18882" y="6172200"/>
            <a:ext cx="7414870" cy="304800"/>
          </a:xfrm>
          <a:prstGeom prst="rect">
            <a:avLst/>
          </a:prstGeom>
        </p:spPr>
        <p:txBody>
          <a:bodyPr vert="horz" lIns="91440" tIns="45720" rIns="91440" bIns="45720" rtlCol="0" anchor="ctr"/>
          <a:lstStyle>
            <a:lvl1pPr algn="l">
              <a:defRPr sz="1100">
                <a:solidFill>
                  <a:schemeClr val="tx1"/>
                </a:solidFill>
              </a:defRPr>
            </a:lvl1pPr>
          </a:lstStyle>
          <a:p>
            <a:endParaRPr/>
          </a:p>
        </p:txBody>
      </p:sp>
      <p:sp>
        <p:nvSpPr>
          <p:cNvPr id="4" name="Date Placeholder 3"/>
          <p:cNvSpPr>
            <a:spLocks noGrp="1"/>
          </p:cNvSpPr>
          <p:nvPr>
            <p:ph type="dt" sz="half" idx="2"/>
          </p:nvPr>
        </p:nvSpPr>
        <p:spPr>
          <a:xfrm>
            <a:off x="8836898" y="6172200"/>
            <a:ext cx="1218883" cy="304800"/>
          </a:xfrm>
          <a:prstGeom prst="rect">
            <a:avLst/>
          </a:prstGeom>
        </p:spPr>
        <p:txBody>
          <a:bodyPr vert="horz" lIns="91440" tIns="45720" rIns="91440" bIns="45720" rtlCol="0" anchor="ctr"/>
          <a:lstStyle>
            <a:lvl1pPr algn="r">
              <a:defRPr sz="1100">
                <a:solidFill>
                  <a:schemeClr val="tx1"/>
                </a:solidFill>
              </a:defRPr>
            </a:lvl1pPr>
          </a:lstStyle>
          <a:p>
            <a:fld id="{8E36636D-D922-432D-A958-524484B5923D}" type="datetimeFigureOut">
              <a:rPr lang="en-US"/>
              <a:pPr/>
              <a:t>4/7/2022</a:t>
            </a:fld>
            <a:endParaRPr/>
          </a:p>
        </p:txBody>
      </p:sp>
      <p:sp>
        <p:nvSpPr>
          <p:cNvPr id="6" name="Slide Number Placeholder 5"/>
          <p:cNvSpPr>
            <a:spLocks noGrp="1"/>
          </p:cNvSpPr>
          <p:nvPr>
            <p:ph type="sldNum" sz="quarter" idx="4"/>
          </p:nvPr>
        </p:nvSpPr>
        <p:spPr>
          <a:xfrm>
            <a:off x="10258928" y="6172200"/>
            <a:ext cx="711015" cy="304800"/>
          </a:xfrm>
          <a:prstGeom prst="rect">
            <a:avLst/>
          </a:prstGeom>
        </p:spPr>
        <p:txBody>
          <a:bodyPr vert="horz" lIns="91440" tIns="45720" rIns="91440" bIns="45720" rtlCol="0" anchor="ctr"/>
          <a:lstStyle>
            <a:lvl1pPr algn="r">
              <a:defRPr sz="1100">
                <a:solidFill>
                  <a:schemeClr val="tx1"/>
                </a:solidFill>
              </a:defRPr>
            </a:lvl1pPr>
          </a:lstStyle>
          <a:p>
            <a:fld id="{DF28FB93-0A08-4E7D-8E63-9EFA29F1E093}" type="slidenum">
              <a:rPr/>
              <a:pPr/>
              <a:t>‹#›</a:t>
            </a:fld>
            <a:endParaRPr/>
          </a:p>
        </p:txBody>
      </p:sp>
    </p:spTree>
    <p:extLst>
      <p:ext uri="{BB962C8B-B14F-4D97-AF65-F5344CB8AC3E}">
        <p14:creationId xmlns:p14="http://schemas.microsoft.com/office/powerpoint/2010/main" val="50722172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246888" indent="-246888" algn="l" defTabSz="914400"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548640" indent="-246888" algn="l" defTabSz="914400" rtl="0" eaLnBrk="1" latinLnBrk="0" hangingPunct="1">
        <a:lnSpc>
          <a:spcPct val="90000"/>
        </a:lnSpc>
        <a:spcBef>
          <a:spcPts val="800"/>
        </a:spcBef>
        <a:buClr>
          <a:schemeClr val="tx1"/>
        </a:buClr>
        <a:buFont typeface="Arial" pitchFamily="34" charset="0"/>
        <a:buChar char="•"/>
        <a:defRPr sz="2000" kern="1200">
          <a:solidFill>
            <a:schemeClr val="tx1"/>
          </a:solidFill>
          <a:latin typeface="+mn-lt"/>
          <a:ea typeface="+mn-ea"/>
          <a:cs typeface="+mn-cs"/>
        </a:defRPr>
      </a:lvl2pPr>
      <a:lvl3pPr marL="850392"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3pPr>
      <a:lvl4pPr marL="1152144"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4pPr>
      <a:lvl5pPr marL="1453896"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5pPr>
      <a:lvl6pPr marL="1755648"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482" y="2438400"/>
            <a:ext cx="9435241" cy="1625599"/>
          </a:xfrm>
        </p:spPr>
        <p:txBody>
          <a:bodyPr/>
          <a:lstStyle/>
          <a:p>
            <a:r>
              <a:rPr lang="en-US" dirty="0"/>
              <a:t>Customer Retention Case Study Presentation</a:t>
            </a:r>
          </a:p>
        </p:txBody>
      </p:sp>
      <p:sp>
        <p:nvSpPr>
          <p:cNvPr id="3" name="Subtitle 2"/>
          <p:cNvSpPr>
            <a:spLocks noGrp="1"/>
          </p:cNvSpPr>
          <p:nvPr>
            <p:ph type="subTitle" idx="1"/>
          </p:nvPr>
        </p:nvSpPr>
        <p:spPr>
          <a:xfrm>
            <a:off x="1376792" y="5715000"/>
            <a:ext cx="9429931" cy="991077"/>
          </a:xfrm>
        </p:spPr>
        <p:txBody>
          <a:bodyPr/>
          <a:lstStyle/>
          <a:p>
            <a:r>
              <a:rPr lang="en-US" dirty="0"/>
              <a:t>Prepared by </a:t>
            </a:r>
            <a:r>
              <a:rPr lang="en-US" smtClean="0"/>
              <a:t>Saurabh yadav</a:t>
            </a:r>
          </a:p>
          <a:p>
            <a:endParaRPr lang="en-US" dirty="0"/>
          </a:p>
        </p:txBody>
      </p:sp>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Exploratory Data Analysis (EDA)</a:t>
            </a:r>
          </a:p>
        </p:txBody>
      </p:sp>
      <p:graphicFrame>
        <p:nvGraphicFramePr>
          <p:cNvPr id="2" name="Table 2">
            <a:extLst>
              <a:ext uri="{FF2B5EF4-FFF2-40B4-BE49-F238E27FC236}">
                <a16:creationId xmlns:a16="http://schemas.microsoft.com/office/drawing/2014/main" id="{DF132E6B-034B-4861-85A5-FE16B1EBFAD0}"/>
              </a:ext>
            </a:extLst>
          </p:cNvPr>
          <p:cNvGraphicFramePr>
            <a:graphicFrameLocks noGrp="1"/>
          </p:cNvGraphicFramePr>
          <p:nvPr>
            <p:ph idx="1"/>
            <p:extLst>
              <p:ext uri="{D42A27DB-BD31-4B8C-83A1-F6EECF244321}">
                <p14:modId xmlns:p14="http://schemas.microsoft.com/office/powerpoint/2010/main" val="2014199142"/>
              </p:ext>
            </p:extLst>
          </p:nvPr>
        </p:nvGraphicFramePr>
        <p:xfrm>
          <a:off x="1219519" y="1836325"/>
          <a:ext cx="9750424" cy="39370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127632986"/>
                    </a:ext>
                  </a:extLst>
                </a:gridCol>
                <a:gridCol w="7159624">
                  <a:extLst>
                    <a:ext uri="{9D8B030D-6E8A-4147-A177-3AD203B41FA5}">
                      <a16:colId xmlns:a16="http://schemas.microsoft.com/office/drawing/2014/main" val="3740722723"/>
                    </a:ext>
                  </a:extLst>
                </a:gridCol>
              </a:tblGrid>
              <a:tr h="370840">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a16="http://schemas.microsoft.com/office/drawing/2014/main" val="1016013338"/>
                  </a:ext>
                </a:extLst>
              </a:tr>
              <a:tr h="370840">
                <a:tc>
                  <a:txBody>
                    <a:bodyPr/>
                    <a:lstStyle/>
                    <a:p>
                      <a:r>
                        <a:rPr lang="en-US" dirty="0"/>
                        <a:t>Hardware</a:t>
                      </a:r>
                      <a:endParaRPr lang="en-IN" dirty="0"/>
                    </a:p>
                  </a:txBody>
                  <a:tcPr/>
                </a:tc>
                <a:tc>
                  <a:txBody>
                    <a:bodyPr/>
                    <a:lstStyle/>
                    <a:p>
                      <a:r>
                        <a:rPr lang="en-US" dirty="0"/>
                        <a:t>RAM: 8 GB</a:t>
                      </a:r>
                    </a:p>
                    <a:p>
                      <a:r>
                        <a:rPr lang="en-US" dirty="0"/>
                        <a:t>CPU : AMD Ryzen 5 3550H with Radeon Vega Mobile </a:t>
                      </a:r>
                      <a:r>
                        <a:rPr lang="en-US" dirty="0" err="1"/>
                        <a:t>Gfx</a:t>
                      </a:r>
                      <a:r>
                        <a:rPr lang="en-US" dirty="0"/>
                        <a:t> 2.10 GHz</a:t>
                      </a:r>
                    </a:p>
                    <a:p>
                      <a:r>
                        <a:rPr lang="en-US" dirty="0"/>
                        <a:t>GPU : AMD Radeon ™ Vega 8 Graphics and</a:t>
                      </a:r>
                    </a:p>
                    <a:p>
                      <a:r>
                        <a:rPr lang="en-US" dirty="0"/>
                        <a:t>           NVIDIA GeForce GTX 1650 </a:t>
                      </a:r>
                      <a:r>
                        <a:rPr lang="en-US" dirty="0" err="1"/>
                        <a:t>Ti</a:t>
                      </a:r>
                      <a:endParaRPr lang="en-IN" dirty="0"/>
                    </a:p>
                  </a:txBody>
                  <a:tcPr/>
                </a:tc>
                <a:extLst>
                  <a:ext uri="{0D108BD9-81ED-4DB2-BD59-A6C34878D82A}">
                    <a16:rowId xmlns:a16="http://schemas.microsoft.com/office/drawing/2014/main" val="4250927230"/>
                  </a:ext>
                </a:extLst>
              </a:tr>
              <a:tr h="370840">
                <a:tc>
                  <a:txBody>
                    <a:bodyPr/>
                    <a:lstStyle/>
                    <a:p>
                      <a:r>
                        <a:rPr lang="en-US" dirty="0"/>
                        <a:t>Software</a:t>
                      </a:r>
                      <a:endParaRPr lang="en-IN" dirty="0"/>
                    </a:p>
                  </a:txBody>
                  <a:tcPr/>
                </a:tc>
                <a:tc>
                  <a:txBody>
                    <a:bodyPr/>
                    <a:lstStyle/>
                    <a:p>
                      <a:r>
                        <a:rPr lang="en-US" dirty="0"/>
                        <a:t>Programming language           : Python</a:t>
                      </a:r>
                    </a:p>
                    <a:p>
                      <a:r>
                        <a:rPr lang="en-IN" dirty="0"/>
                        <a:t>Distribution                              : Anaconda Navigator</a:t>
                      </a:r>
                    </a:p>
                    <a:p>
                      <a:r>
                        <a:rPr lang="en-IN" dirty="0"/>
                        <a:t>Browser based language shell : Jupyter Notebook</a:t>
                      </a:r>
                    </a:p>
                  </a:txBody>
                  <a:tcPr/>
                </a:tc>
                <a:extLst>
                  <a:ext uri="{0D108BD9-81ED-4DB2-BD59-A6C34878D82A}">
                    <a16:rowId xmlns:a16="http://schemas.microsoft.com/office/drawing/2014/main" val="3970892528"/>
                  </a:ext>
                </a:extLst>
              </a:tr>
              <a:tr h="370840">
                <a:tc>
                  <a:txBody>
                    <a:bodyPr/>
                    <a:lstStyle/>
                    <a:p>
                      <a:r>
                        <a:rPr lang="en-US" dirty="0"/>
                        <a:t>Libraries/Packages</a:t>
                      </a:r>
                      <a:endParaRPr lang="en-IN" dirty="0"/>
                    </a:p>
                  </a:txBody>
                  <a:tcPr/>
                </a:tc>
                <a:tc>
                  <a:txBody>
                    <a:bodyPr/>
                    <a:lstStyle/>
                    <a:p>
                      <a:r>
                        <a:rPr lang="en-US" dirty="0"/>
                        <a:t>Pandas</a:t>
                      </a:r>
                    </a:p>
                    <a:p>
                      <a:r>
                        <a:rPr lang="en-US" dirty="0"/>
                        <a:t>NumPy</a:t>
                      </a:r>
                    </a:p>
                    <a:p>
                      <a:r>
                        <a:rPr lang="en-US" dirty="0"/>
                        <a:t>matplotlib</a:t>
                      </a:r>
                    </a:p>
                    <a:p>
                      <a:r>
                        <a:rPr lang="en-US" dirty="0"/>
                        <a:t>seaborn</a:t>
                      </a:r>
                    </a:p>
                    <a:p>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val="3694411694"/>
                  </a:ext>
                </a:extLst>
              </a:tr>
            </a:tbl>
          </a:graphicData>
        </a:graphic>
      </p:graphicFrame>
      <p:pic>
        <p:nvPicPr>
          <p:cNvPr id="4" name="Picture 3">
            <a:extLst>
              <a:ext uri="{FF2B5EF4-FFF2-40B4-BE49-F238E27FC236}">
                <a16:creationId xmlns:a16="http://schemas.microsoft.com/office/drawing/2014/main" id="{AEA46CDB-B80C-4F3A-B988-C97C24D79DDB}"/>
              </a:ext>
            </a:extLst>
          </p:cNvPr>
          <p:cNvPicPr>
            <a:picLocks noChangeAspect="1"/>
          </p:cNvPicPr>
          <p:nvPr/>
        </p:nvPicPr>
        <p:blipFill>
          <a:blip r:embed="rId2"/>
          <a:stretch>
            <a:fillRect/>
          </a:stretch>
        </p:blipFill>
        <p:spPr>
          <a:xfrm>
            <a:off x="5405570" y="4495801"/>
            <a:ext cx="1213114" cy="457200"/>
          </a:xfrm>
          <a:prstGeom prst="rect">
            <a:avLst/>
          </a:prstGeom>
        </p:spPr>
      </p:pic>
      <p:pic>
        <p:nvPicPr>
          <p:cNvPr id="7" name="Picture 6">
            <a:extLst>
              <a:ext uri="{FF2B5EF4-FFF2-40B4-BE49-F238E27FC236}">
                <a16:creationId xmlns:a16="http://schemas.microsoft.com/office/drawing/2014/main" id="{2D3A0B24-A7DD-4564-AF29-5922CAB7C4BB}"/>
              </a:ext>
            </a:extLst>
          </p:cNvPr>
          <p:cNvPicPr>
            <a:picLocks noChangeAspect="1"/>
          </p:cNvPicPr>
          <p:nvPr/>
        </p:nvPicPr>
        <p:blipFill>
          <a:blip r:embed="rId3"/>
          <a:stretch>
            <a:fillRect/>
          </a:stretch>
        </p:blipFill>
        <p:spPr>
          <a:xfrm>
            <a:off x="5405570" y="5150033"/>
            <a:ext cx="1213114" cy="451434"/>
          </a:xfrm>
          <a:prstGeom prst="rect">
            <a:avLst/>
          </a:prstGeom>
        </p:spPr>
      </p:pic>
      <p:pic>
        <p:nvPicPr>
          <p:cNvPr id="12" name="Picture 11">
            <a:extLst>
              <a:ext uri="{FF2B5EF4-FFF2-40B4-BE49-F238E27FC236}">
                <a16:creationId xmlns:a16="http://schemas.microsoft.com/office/drawing/2014/main" id="{797AB01E-8495-49FB-9923-E65F89C84377}"/>
              </a:ext>
            </a:extLst>
          </p:cNvPr>
          <p:cNvPicPr>
            <a:picLocks noChangeAspect="1"/>
          </p:cNvPicPr>
          <p:nvPr/>
        </p:nvPicPr>
        <p:blipFill>
          <a:blip r:embed="rId4"/>
          <a:stretch>
            <a:fillRect/>
          </a:stretch>
        </p:blipFill>
        <p:spPr>
          <a:xfrm>
            <a:off x="6973698" y="4495801"/>
            <a:ext cx="1828800" cy="450955"/>
          </a:xfrm>
          <a:prstGeom prst="rect">
            <a:avLst/>
          </a:prstGeom>
        </p:spPr>
      </p:pic>
      <p:pic>
        <p:nvPicPr>
          <p:cNvPr id="14" name="Picture 13">
            <a:extLst>
              <a:ext uri="{FF2B5EF4-FFF2-40B4-BE49-F238E27FC236}">
                <a16:creationId xmlns:a16="http://schemas.microsoft.com/office/drawing/2014/main" id="{4D95E0F9-1C42-407C-9499-C855518E08E2}"/>
              </a:ext>
            </a:extLst>
          </p:cNvPr>
          <p:cNvPicPr>
            <a:picLocks noChangeAspect="1"/>
          </p:cNvPicPr>
          <p:nvPr/>
        </p:nvPicPr>
        <p:blipFill>
          <a:blip r:embed="rId5"/>
          <a:stretch>
            <a:fillRect/>
          </a:stretch>
        </p:blipFill>
        <p:spPr>
          <a:xfrm>
            <a:off x="6973698" y="5150512"/>
            <a:ext cx="1828800" cy="450955"/>
          </a:xfrm>
          <a:prstGeom prst="rect">
            <a:avLst/>
          </a:prstGeom>
        </p:spPr>
      </p:pic>
      <p:pic>
        <p:nvPicPr>
          <p:cNvPr id="16" name="Picture 15">
            <a:extLst>
              <a:ext uri="{FF2B5EF4-FFF2-40B4-BE49-F238E27FC236}">
                <a16:creationId xmlns:a16="http://schemas.microsoft.com/office/drawing/2014/main" id="{49E77B53-454D-4916-A279-77393E97F8AE}"/>
              </a:ext>
            </a:extLst>
          </p:cNvPr>
          <p:cNvPicPr>
            <a:picLocks noChangeAspect="1"/>
          </p:cNvPicPr>
          <p:nvPr/>
        </p:nvPicPr>
        <p:blipFill>
          <a:blip r:embed="rId6"/>
          <a:stretch>
            <a:fillRect/>
          </a:stretch>
        </p:blipFill>
        <p:spPr>
          <a:xfrm>
            <a:off x="9230337" y="3657600"/>
            <a:ext cx="1603277" cy="522294"/>
          </a:xfrm>
          <a:prstGeom prst="rect">
            <a:avLst/>
          </a:prstGeom>
        </p:spPr>
      </p:pic>
      <p:pic>
        <p:nvPicPr>
          <p:cNvPr id="18" name="Picture 17">
            <a:extLst>
              <a:ext uri="{FF2B5EF4-FFF2-40B4-BE49-F238E27FC236}">
                <a16:creationId xmlns:a16="http://schemas.microsoft.com/office/drawing/2014/main" id="{DEA3B50F-56F7-4DCA-A624-CFE9DF2B1874}"/>
              </a:ext>
            </a:extLst>
          </p:cNvPr>
          <p:cNvPicPr>
            <a:picLocks noChangeAspect="1"/>
          </p:cNvPicPr>
          <p:nvPr/>
        </p:nvPicPr>
        <p:blipFill>
          <a:blip r:embed="rId7"/>
          <a:stretch>
            <a:fillRect/>
          </a:stretch>
        </p:blipFill>
        <p:spPr>
          <a:xfrm>
            <a:off x="9050228" y="4637098"/>
            <a:ext cx="1754507" cy="768244"/>
          </a:xfrm>
          <a:prstGeom prst="rect">
            <a:avLst/>
          </a:prstGeom>
        </p:spPr>
      </p:pic>
    </p:spTree>
    <p:extLst>
      <p:ext uri="{BB962C8B-B14F-4D97-AF65-F5344CB8AC3E}">
        <p14:creationId xmlns:p14="http://schemas.microsoft.com/office/powerpoint/2010/main" val="376387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id="{0356CE1A-4641-4EE9-9BEF-E9ACEFE95302}"/>
              </a:ext>
            </a:extLst>
          </p:cNvPr>
          <p:cNvGraphicFramePr>
            <a:graphicFrameLocks noGrp="1"/>
          </p:cNvGraphicFramePr>
          <p:nvPr>
            <p:extLst>
              <p:ext uri="{D42A27DB-BD31-4B8C-83A1-F6EECF244321}">
                <p14:modId xmlns:p14="http://schemas.microsoft.com/office/powerpoint/2010/main" val="3756432134"/>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08769216-1E75-4A50-9D29-91553CA90E8D}"/>
              </a:ext>
            </a:extLst>
          </p:cNvPr>
          <p:cNvSpPr txBox="1"/>
          <p:nvPr/>
        </p:nvSpPr>
        <p:spPr>
          <a:xfrm>
            <a:off x="6246812" y="1568489"/>
            <a:ext cx="5105400" cy="4247317"/>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spTree>
    <p:extLst>
      <p:ext uri="{BB962C8B-B14F-4D97-AF65-F5344CB8AC3E}">
        <p14:creationId xmlns:p14="http://schemas.microsoft.com/office/powerpoint/2010/main" val="217427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F2879-46A6-48A6-92B1-2AD826D2F856}"/>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5D3A05AA-E285-4693-98DD-5709286DB2B6}"/>
              </a:ext>
            </a:extLst>
          </p:cNvPr>
          <p:cNvSpPr>
            <a:spLocks noGrp="1"/>
          </p:cNvSpPr>
          <p:nvPr>
            <p:ph sz="half" idx="1"/>
          </p:nvPr>
        </p:nvSpPr>
        <p:spPr>
          <a:xfrm>
            <a:off x="1218883" y="1830033"/>
            <a:ext cx="4773956" cy="4267200"/>
          </a:xfrm>
        </p:spPr>
        <p:txBody>
          <a:bodyPr>
            <a:normAutofit/>
          </a:bodyPr>
          <a:lstStyle/>
          <a:p>
            <a:pPr marL="0" indent="0">
              <a:buNone/>
            </a:pPr>
            <a:r>
              <a:rPr lang="en-US" sz="20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0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000" dirty="0">
                <a:latin typeface="Constantia (Body)"/>
                <a:cs typeface="Arial"/>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a:extLst>
              <a:ext uri="{FF2B5EF4-FFF2-40B4-BE49-F238E27FC236}">
                <a16:creationId xmlns:a16="http://schemas.microsoft.com/office/drawing/2014/main" id="{4FAE7B2A-CD79-436A-A031-7B66B2106D17}"/>
              </a:ext>
            </a:extLst>
          </p:cNvPr>
          <p:cNvSpPr>
            <a:spLocks noGrp="1"/>
          </p:cNvSpPr>
          <p:nvPr>
            <p:ph sz="half" idx="2"/>
          </p:nvPr>
        </p:nvSpPr>
        <p:spPr/>
        <p:txBody>
          <a:bodyPr>
            <a:normAutofit/>
          </a:bodyPr>
          <a:lstStyle/>
          <a:p>
            <a:pPr marL="0" indent="0">
              <a:buNone/>
            </a:pPr>
            <a:r>
              <a:rPr lang="en-US" dirty="0"/>
              <a:t>The top 5 Indian Online Retailers:</a:t>
            </a:r>
            <a:endParaRPr lang="en-IN" dirty="0"/>
          </a:p>
        </p:txBody>
      </p:sp>
      <p:pic>
        <p:nvPicPr>
          <p:cNvPr id="5" name="Picture 4" descr="Logo&#10;&#10;Description automatically generated">
            <a:extLst>
              <a:ext uri="{FF2B5EF4-FFF2-40B4-BE49-F238E27FC236}">
                <a16:creationId xmlns:a16="http://schemas.microsoft.com/office/drawing/2014/main" id="{CA0704B8-A0A2-4A79-9565-1C7498E2A8B6}"/>
              </a:ext>
            </a:extLst>
          </p:cNvPr>
          <p:cNvPicPr>
            <a:picLocks noChangeAspect="1"/>
          </p:cNvPicPr>
          <p:nvPr/>
        </p:nvPicPr>
        <p:blipFill>
          <a:blip r:embed="rId2"/>
          <a:stretch>
            <a:fillRect/>
          </a:stretch>
        </p:blipFill>
        <p:spPr>
          <a:xfrm>
            <a:off x="6668392" y="2744111"/>
            <a:ext cx="1678643" cy="931293"/>
          </a:xfrm>
          <a:prstGeom prst="rect">
            <a:avLst/>
          </a:prstGeom>
        </p:spPr>
      </p:pic>
      <p:pic>
        <p:nvPicPr>
          <p:cNvPr id="7" name="Picture 6" descr="Logo&#10;&#10;Description automatically generated">
            <a:extLst>
              <a:ext uri="{FF2B5EF4-FFF2-40B4-BE49-F238E27FC236}">
                <a16:creationId xmlns:a16="http://schemas.microsoft.com/office/drawing/2014/main" id="{20AF891F-A40A-44B9-B157-4F2242B56CA5}"/>
              </a:ext>
            </a:extLst>
          </p:cNvPr>
          <p:cNvPicPr>
            <a:picLocks noChangeAspect="1"/>
          </p:cNvPicPr>
          <p:nvPr/>
        </p:nvPicPr>
        <p:blipFill>
          <a:blip r:embed="rId3"/>
          <a:stretch>
            <a:fillRect/>
          </a:stretch>
        </p:blipFill>
        <p:spPr>
          <a:xfrm>
            <a:off x="9086381" y="2720157"/>
            <a:ext cx="1723467" cy="937933"/>
          </a:xfrm>
          <a:prstGeom prst="rect">
            <a:avLst/>
          </a:prstGeom>
        </p:spPr>
      </p:pic>
      <p:pic>
        <p:nvPicPr>
          <p:cNvPr id="9" name="Picture 8" descr="Logo&#10;&#10;Description automatically generated">
            <a:extLst>
              <a:ext uri="{FF2B5EF4-FFF2-40B4-BE49-F238E27FC236}">
                <a16:creationId xmlns:a16="http://schemas.microsoft.com/office/drawing/2014/main" id="{30644B5F-823D-4FCF-8AF4-EFEC0FB9CEF6}"/>
              </a:ext>
            </a:extLst>
          </p:cNvPr>
          <p:cNvPicPr>
            <a:picLocks noChangeAspect="1"/>
          </p:cNvPicPr>
          <p:nvPr/>
        </p:nvPicPr>
        <p:blipFill>
          <a:blip r:embed="rId4"/>
          <a:stretch>
            <a:fillRect/>
          </a:stretch>
        </p:blipFill>
        <p:spPr>
          <a:xfrm>
            <a:off x="9142412" y="3886884"/>
            <a:ext cx="1667436" cy="931075"/>
          </a:xfrm>
          <a:prstGeom prst="rect">
            <a:avLst/>
          </a:prstGeom>
        </p:spPr>
      </p:pic>
      <p:pic>
        <p:nvPicPr>
          <p:cNvPr id="10" name="Picture 9">
            <a:extLst>
              <a:ext uri="{FF2B5EF4-FFF2-40B4-BE49-F238E27FC236}">
                <a16:creationId xmlns:a16="http://schemas.microsoft.com/office/drawing/2014/main" id="{83DEA343-3B6B-4461-99ED-9DEB4FDC7D3E}"/>
              </a:ext>
            </a:extLst>
          </p:cNvPr>
          <p:cNvPicPr>
            <a:picLocks noChangeAspect="1"/>
          </p:cNvPicPr>
          <p:nvPr/>
        </p:nvPicPr>
        <p:blipFill>
          <a:blip r:embed="rId5"/>
          <a:stretch>
            <a:fillRect/>
          </a:stretch>
        </p:blipFill>
        <p:spPr>
          <a:xfrm>
            <a:off x="7507713" y="5225314"/>
            <a:ext cx="2667000" cy="651076"/>
          </a:xfrm>
          <a:prstGeom prst="rect">
            <a:avLst/>
          </a:prstGeom>
        </p:spPr>
      </p:pic>
      <p:pic>
        <p:nvPicPr>
          <p:cNvPr id="11" name="Picture 10">
            <a:extLst>
              <a:ext uri="{FF2B5EF4-FFF2-40B4-BE49-F238E27FC236}">
                <a16:creationId xmlns:a16="http://schemas.microsoft.com/office/drawing/2014/main" id="{A1BFB285-5953-4ED8-92D7-BDCE4EF57859}"/>
              </a:ext>
            </a:extLst>
          </p:cNvPr>
          <p:cNvPicPr>
            <a:picLocks noChangeAspect="1"/>
          </p:cNvPicPr>
          <p:nvPr/>
        </p:nvPicPr>
        <p:blipFill>
          <a:blip r:embed="rId6"/>
          <a:stretch>
            <a:fillRect/>
          </a:stretch>
        </p:blipFill>
        <p:spPr>
          <a:xfrm>
            <a:off x="6668392" y="3998724"/>
            <a:ext cx="2110082" cy="762624"/>
          </a:xfrm>
          <a:prstGeom prst="rect">
            <a:avLst/>
          </a:prstGeom>
        </p:spPr>
      </p:pic>
    </p:spTree>
    <p:extLst>
      <p:ext uri="{BB962C8B-B14F-4D97-AF65-F5344CB8AC3E}">
        <p14:creationId xmlns:p14="http://schemas.microsoft.com/office/powerpoint/2010/main" val="17383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8A8149-B274-4AB1-A965-A2CE5545F3F7}"/>
              </a:ext>
            </a:extLst>
          </p:cNvPr>
          <p:cNvSpPr>
            <a:spLocks noGrp="1"/>
          </p:cNvSpPr>
          <p:nvPr>
            <p:ph type="title"/>
          </p:nvPr>
        </p:nvSpPr>
        <p:spPr/>
        <p:txBody>
          <a:bodyPr/>
          <a:lstStyle/>
          <a:p>
            <a:r>
              <a:rPr lang="en-US" dirty="0"/>
              <a:t>Visualization</a:t>
            </a:r>
            <a:endParaRPr lang="en-IN" dirty="0"/>
          </a:p>
        </p:txBody>
      </p:sp>
      <p:sp>
        <p:nvSpPr>
          <p:cNvPr id="5" name="Content Placeholder 4">
            <a:extLst>
              <a:ext uri="{FF2B5EF4-FFF2-40B4-BE49-F238E27FC236}">
                <a16:creationId xmlns:a16="http://schemas.microsoft.com/office/drawing/2014/main" id="{3DF2031A-238B-49A9-8ABB-8CBA0FD18DB7}"/>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r>
              <a:rPr lang="en-US" dirty="0"/>
              <a:t/>
            </a:r>
            <a:br>
              <a:rPr lang="en-US" dirty="0"/>
            </a:br>
            <a:r>
              <a:rPr lang="en-US" dirty="0"/>
              <a:t>Univariate Analysis: In the univariate analysis, we will be using a single feature to analyze almost all of its properties.</a:t>
            </a:r>
            <a:br>
              <a:rPr lang="en-US" dirty="0"/>
            </a:br>
            <a:r>
              <a:rPr lang="en-US" dirty="0"/>
              <a:t/>
            </a:r>
            <a:br>
              <a:rPr lang="en-US" dirty="0"/>
            </a:br>
            <a:r>
              <a:rPr lang="en-US" dirty="0"/>
              <a:t>Bivariate Analysis: When we compare the data between exactly 2 features then it is known as bivariate analysis.</a:t>
            </a:r>
            <a:br>
              <a:rPr lang="en-US" dirty="0"/>
            </a:br>
            <a:r>
              <a:rPr lang="en-US" dirty="0"/>
              <a:t/>
            </a:r>
            <a:br>
              <a:rPr lang="en-US" dirty="0"/>
            </a:br>
            <a:r>
              <a:rPr lang="en-US" dirty="0"/>
              <a:t>Multivariate Analysis: In the multivariate analysis, we will be comparing more than 2 variables.</a:t>
            </a:r>
          </a:p>
        </p:txBody>
      </p:sp>
    </p:spTree>
    <p:extLst>
      <p:ext uri="{BB962C8B-B14F-4D97-AF65-F5344CB8AC3E}">
        <p14:creationId xmlns:p14="http://schemas.microsoft.com/office/powerpoint/2010/main" val="1704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485A4-80CE-4FE0-9EFC-8750D1114D8A}"/>
              </a:ext>
            </a:extLst>
          </p:cNvPr>
          <p:cNvSpPr>
            <a:spLocks noGrp="1"/>
          </p:cNvSpPr>
          <p:nvPr>
            <p:ph type="title"/>
          </p:nvPr>
        </p:nvSpPr>
        <p:spPr/>
        <p:txBody>
          <a:bodyPr/>
          <a:lstStyle/>
          <a:p>
            <a:r>
              <a:rPr lang="en-US" dirty="0"/>
              <a:t>Univariate Analysis:</a:t>
            </a:r>
            <a:endParaRPr lang="en-IN" dirty="0"/>
          </a:p>
        </p:txBody>
      </p:sp>
      <p:pic>
        <p:nvPicPr>
          <p:cNvPr id="6" name="Picture Placeholder 5">
            <a:extLst>
              <a:ext uri="{FF2B5EF4-FFF2-40B4-BE49-F238E27FC236}">
                <a16:creationId xmlns:a16="http://schemas.microsoft.com/office/drawing/2014/main" id="{789ADC5D-D2C3-41A0-A263-5BBDAF36F94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018" b="23018"/>
          <a:stretch>
            <a:fillRect/>
          </a:stretch>
        </p:blipFill>
        <p:spPr>
          <a:xfrm>
            <a:off x="1228391" y="1803400"/>
            <a:ext cx="6788343" cy="4292599"/>
          </a:xfrm>
        </p:spPr>
      </p:pic>
      <p:sp>
        <p:nvSpPr>
          <p:cNvPr id="4" name="Text Placeholder 3">
            <a:extLst>
              <a:ext uri="{FF2B5EF4-FFF2-40B4-BE49-F238E27FC236}">
                <a16:creationId xmlns:a16="http://schemas.microsoft.com/office/drawing/2014/main" id="{9BF20371-834E-48B0-90F8-2E1A8FE0E00C}"/>
              </a:ext>
            </a:extLst>
          </p:cNvPr>
          <p:cNvSpPr>
            <a:spLocks noGrp="1"/>
          </p:cNvSpPr>
          <p:nvPr>
            <p:ph type="body" sz="half" idx="2"/>
          </p:nvPr>
        </p:nvSpPr>
        <p:spPr>
          <a:xfrm>
            <a:off x="8228012" y="1866899"/>
            <a:ext cx="2844060" cy="4165600"/>
          </a:xfrm>
        </p:spPr>
        <p:txBody>
          <a:bodyPr/>
          <a:lstStyle/>
          <a:p>
            <a:r>
              <a:rPr lang="en-US" dirty="0"/>
              <a:t>With the help of count plots I was able to get the total number of rows covered by each unique categorical value present in all the columns of our dataset.</a:t>
            </a:r>
          </a:p>
          <a:p>
            <a:endParaRPr lang="en-US" dirty="0"/>
          </a:p>
          <a:p>
            <a:r>
              <a:rPr lang="en-US" dirty="0"/>
              <a:t>I ensured that along with the total row number the percentage of data coverage is made visible too.</a:t>
            </a:r>
            <a:endParaRPr lang="en-IN" dirty="0"/>
          </a:p>
        </p:txBody>
      </p:sp>
    </p:spTree>
    <p:extLst>
      <p:ext uri="{BB962C8B-B14F-4D97-AF65-F5344CB8AC3E}">
        <p14:creationId xmlns:p14="http://schemas.microsoft.com/office/powerpoint/2010/main" val="348342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B0E5-5A24-42AC-80F1-8C561ED0B3F9}"/>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EA586F2F-44AB-4612-A039-24237623B85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552" b="23552"/>
          <a:stretch>
            <a:fillRect/>
          </a:stretch>
        </p:blipFill>
        <p:spPr>
          <a:xfrm>
            <a:off x="1218882" y="1803400"/>
            <a:ext cx="6788343" cy="4292599"/>
          </a:xfrm>
        </p:spPr>
      </p:pic>
      <p:sp>
        <p:nvSpPr>
          <p:cNvPr id="4" name="Text Placeholder 3">
            <a:extLst>
              <a:ext uri="{FF2B5EF4-FFF2-40B4-BE49-F238E27FC236}">
                <a16:creationId xmlns:a16="http://schemas.microsoft.com/office/drawing/2014/main" id="{46961274-F841-4528-96A4-410DD501F9E7}"/>
              </a:ext>
            </a:extLst>
          </p:cNvPr>
          <p:cNvSpPr>
            <a:spLocks noGrp="1"/>
          </p:cNvSpPr>
          <p:nvPr>
            <p:ph type="body" sz="half" idx="2"/>
          </p:nvPr>
        </p:nvSpPr>
        <p:spPr>
          <a:xfrm>
            <a:off x="8304212" y="1822388"/>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“Gender” column showing the legend accordingly.</a:t>
            </a:r>
            <a:endParaRPr lang="en-IN" dirty="0"/>
          </a:p>
        </p:txBody>
      </p:sp>
    </p:spTree>
    <p:extLst>
      <p:ext uri="{BB962C8B-B14F-4D97-AF65-F5344CB8AC3E}">
        <p14:creationId xmlns:p14="http://schemas.microsoft.com/office/powerpoint/2010/main" val="412896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4502E-09A4-4EE7-A300-623CF490C0F9}"/>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BF35C777-479C-44E2-9C34-441499A59FC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552" b="23552"/>
          <a:stretch>
            <a:fillRect/>
          </a:stretch>
        </p:blipFill>
        <p:spPr>
          <a:xfrm>
            <a:off x="1185482" y="1803400"/>
            <a:ext cx="6788343" cy="4292599"/>
          </a:xfrm>
        </p:spPr>
      </p:pic>
      <p:sp>
        <p:nvSpPr>
          <p:cNvPr id="4" name="Text Placeholder 3">
            <a:extLst>
              <a:ext uri="{FF2B5EF4-FFF2-40B4-BE49-F238E27FC236}">
                <a16:creationId xmlns:a16="http://schemas.microsoft.com/office/drawing/2014/main" id="{DF649DA7-8D75-4ADF-B484-5F364206BB87}"/>
              </a:ext>
            </a:extLst>
          </p:cNvPr>
          <p:cNvSpPr>
            <a:spLocks noGrp="1"/>
          </p:cNvSpPr>
          <p:nvPr>
            <p:ph type="body" sz="half" idx="2"/>
          </p:nvPr>
        </p:nvSpPr>
        <p:spPr>
          <a:xfrm>
            <a:off x="8380412" y="1804633"/>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“Age” column showing the legend accordingly.</a:t>
            </a:r>
            <a:endParaRPr lang="en-IN" dirty="0"/>
          </a:p>
          <a:p>
            <a:endParaRPr lang="en-IN" dirty="0"/>
          </a:p>
        </p:txBody>
      </p:sp>
    </p:spTree>
    <p:extLst>
      <p:ext uri="{BB962C8B-B14F-4D97-AF65-F5344CB8AC3E}">
        <p14:creationId xmlns:p14="http://schemas.microsoft.com/office/powerpoint/2010/main" val="318906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A688-30D3-4DDB-B80E-F00CA2D66B3D}"/>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98F9B617-BB8C-48EA-AFDD-3D2F335D9F4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552" b="23552"/>
          <a:stretch>
            <a:fillRect/>
          </a:stretch>
        </p:blipFill>
        <p:spPr>
          <a:xfrm>
            <a:off x="1141412" y="1801920"/>
            <a:ext cx="6911187" cy="4370279"/>
          </a:xfrm>
        </p:spPr>
      </p:pic>
      <p:sp>
        <p:nvSpPr>
          <p:cNvPr id="4" name="Text Placeholder 3">
            <a:extLst>
              <a:ext uri="{FF2B5EF4-FFF2-40B4-BE49-F238E27FC236}">
                <a16:creationId xmlns:a16="http://schemas.microsoft.com/office/drawing/2014/main" id="{02CBFDFA-5E37-4A81-8A32-3DC66538AB2C}"/>
              </a:ext>
            </a:extLst>
          </p:cNvPr>
          <p:cNvSpPr>
            <a:spLocks noGrp="1"/>
          </p:cNvSpPr>
          <p:nvPr>
            <p:ph type="body" sz="half" idx="2"/>
          </p:nvPr>
        </p:nvSpPr>
        <p:spPr>
          <a:xfrm>
            <a:off x="8380412" y="1801920"/>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“City” column showing the legend accordingly.</a:t>
            </a:r>
            <a:endParaRPr lang="en-IN" dirty="0"/>
          </a:p>
          <a:p>
            <a:endParaRPr lang="en-IN" dirty="0"/>
          </a:p>
        </p:txBody>
      </p:sp>
    </p:spTree>
    <p:extLst>
      <p:ext uri="{BB962C8B-B14F-4D97-AF65-F5344CB8AC3E}">
        <p14:creationId xmlns:p14="http://schemas.microsoft.com/office/powerpoint/2010/main" val="18966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045B-F663-460B-BE92-7CC6F283CD3A}"/>
              </a:ext>
            </a:extLst>
          </p:cNvPr>
          <p:cNvSpPr>
            <a:spLocks noGrp="1"/>
          </p:cNvSpPr>
          <p:nvPr>
            <p:ph type="title"/>
          </p:nvPr>
        </p:nvSpPr>
        <p:spPr>
          <a:xfrm>
            <a:off x="1218883" y="405167"/>
            <a:ext cx="9751060" cy="1168400"/>
          </a:xfrm>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id="{53858387-D213-40C3-A9E6-0326D1E9E957}"/>
              </a:ext>
            </a:extLst>
          </p:cNvPr>
          <p:cNvSpPr>
            <a:spLocks noGrp="1"/>
          </p:cNvSpPr>
          <p:nvPr>
            <p:ph type="body" sz="half" idx="2"/>
          </p:nvPr>
        </p:nvSpPr>
        <p:spPr>
          <a:xfrm>
            <a:off x="8304212" y="1851339"/>
            <a:ext cx="2844060" cy="4165600"/>
          </a:xfrm>
        </p:spPr>
        <p:txBody>
          <a:bodyPr>
            <a:normAutofit lnSpcReduction="10000"/>
          </a:bodyPr>
          <a:lstStyle/>
          <a:p>
            <a:r>
              <a:rPr lang="en-US" dirty="0"/>
              <a:t>I used the histogram after encoding all the columns of our dataset.</a:t>
            </a:r>
          </a:p>
          <a:p>
            <a:r>
              <a:rPr lang="en-US" dirty="0"/>
              <a:t>Since histogram only understand numeric values it would not have generated a diagrammatic representation of object datatype columns.</a:t>
            </a:r>
          </a:p>
          <a:p>
            <a:r>
              <a:rPr lang="en-US" dirty="0"/>
              <a:t>Once the encoding was complete the histograms showed the information.</a:t>
            </a:r>
            <a:endParaRPr lang="en-IN" dirty="0"/>
          </a:p>
        </p:txBody>
      </p:sp>
      <p:sp>
        <p:nvSpPr>
          <p:cNvPr id="8" name="Picture Placeholder 7">
            <a:extLst>
              <a:ext uri="{FF2B5EF4-FFF2-40B4-BE49-F238E27FC236}">
                <a16:creationId xmlns:a16="http://schemas.microsoft.com/office/drawing/2014/main" id="{51A9F3B0-D1CC-4C69-B0AD-F616B3E0CE8A}"/>
              </a:ext>
            </a:extLst>
          </p:cNvPr>
          <p:cNvSpPr>
            <a:spLocks noGrp="1"/>
          </p:cNvSpPr>
          <p:nvPr>
            <p:ph type="pic" idx="1"/>
          </p:nvPr>
        </p:nvSpPr>
        <p:spPr/>
      </p:sp>
      <p:pic>
        <p:nvPicPr>
          <p:cNvPr id="10" name="Picture 9">
            <a:extLst>
              <a:ext uri="{FF2B5EF4-FFF2-40B4-BE49-F238E27FC236}">
                <a16:creationId xmlns:a16="http://schemas.microsoft.com/office/drawing/2014/main" id="{611CF41F-7342-45A9-B244-3E832AFDEC60}"/>
              </a:ext>
            </a:extLst>
          </p:cNvPr>
          <p:cNvPicPr>
            <a:picLocks noChangeAspect="1"/>
          </p:cNvPicPr>
          <p:nvPr/>
        </p:nvPicPr>
        <p:blipFill>
          <a:blip r:embed="rId2"/>
          <a:stretch>
            <a:fillRect/>
          </a:stretch>
        </p:blipFill>
        <p:spPr>
          <a:xfrm>
            <a:off x="1218882" y="1772279"/>
            <a:ext cx="6704330" cy="4323721"/>
          </a:xfrm>
          <a:prstGeom prst="rect">
            <a:avLst/>
          </a:prstGeom>
        </p:spPr>
      </p:pic>
    </p:spTree>
    <p:extLst>
      <p:ext uri="{BB962C8B-B14F-4D97-AF65-F5344CB8AC3E}">
        <p14:creationId xmlns:p14="http://schemas.microsoft.com/office/powerpoint/2010/main" val="359713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41DF9-D44A-4B15-B8C1-106BC5BA68F2}"/>
              </a:ext>
            </a:extLst>
          </p:cNvPr>
          <p:cNvSpPr>
            <a:spLocks noGrp="1"/>
          </p:cNvSpPr>
          <p:nvPr>
            <p:ph type="title"/>
          </p:nvPr>
        </p:nvSpPr>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id="{3C1D7C8B-0AAE-43D7-B320-6DA666D2B8D8}"/>
              </a:ext>
            </a:extLst>
          </p:cNvPr>
          <p:cNvSpPr>
            <a:spLocks noGrp="1"/>
          </p:cNvSpPr>
          <p:nvPr>
            <p:ph type="body" sz="half" idx="2"/>
          </p:nvPr>
        </p:nvSpPr>
        <p:spPr/>
        <p:txBody>
          <a:bodyPr/>
          <a:lstStyle/>
          <a:p>
            <a:r>
              <a:rPr lang="en-US" dirty="0"/>
              <a:t>I used the heatmap on the encoded dataset to see the correlation details between the columns.</a:t>
            </a:r>
          </a:p>
          <a:p>
            <a:r>
              <a:rPr lang="en-US" dirty="0"/>
              <a:t>Even on the Jupyter Notebook the picture was too tiny however seeing the color combinations I was able to figure out that there is no multi collinearity concern between the columns.</a:t>
            </a:r>
            <a:endParaRPr lang="en-IN" dirty="0"/>
          </a:p>
        </p:txBody>
      </p:sp>
      <p:sp>
        <p:nvSpPr>
          <p:cNvPr id="12" name="Picture Placeholder 11">
            <a:extLst>
              <a:ext uri="{FF2B5EF4-FFF2-40B4-BE49-F238E27FC236}">
                <a16:creationId xmlns:a16="http://schemas.microsoft.com/office/drawing/2014/main" id="{1C3AE01E-F538-400A-B2ED-EF8D4102656E}"/>
              </a:ext>
            </a:extLst>
          </p:cNvPr>
          <p:cNvSpPr>
            <a:spLocks noGrp="1"/>
          </p:cNvSpPr>
          <p:nvPr>
            <p:ph type="pic" idx="1"/>
          </p:nvPr>
        </p:nvSpPr>
        <p:spPr/>
      </p:sp>
      <p:pic>
        <p:nvPicPr>
          <p:cNvPr id="14" name="Picture 13">
            <a:extLst>
              <a:ext uri="{FF2B5EF4-FFF2-40B4-BE49-F238E27FC236}">
                <a16:creationId xmlns:a16="http://schemas.microsoft.com/office/drawing/2014/main" id="{7D9B9CEC-6050-4A9B-B32E-AAABF88029A2}"/>
              </a:ext>
            </a:extLst>
          </p:cNvPr>
          <p:cNvPicPr>
            <a:picLocks noChangeAspect="1"/>
          </p:cNvPicPr>
          <p:nvPr/>
        </p:nvPicPr>
        <p:blipFill>
          <a:blip r:embed="rId2"/>
          <a:stretch>
            <a:fillRect/>
          </a:stretch>
        </p:blipFill>
        <p:spPr>
          <a:xfrm>
            <a:off x="1141412" y="1803401"/>
            <a:ext cx="6705600" cy="4292599"/>
          </a:xfrm>
          <a:prstGeom prst="rect">
            <a:avLst/>
          </a:prstGeom>
        </p:spPr>
      </p:pic>
    </p:spTree>
    <p:extLst>
      <p:ext uri="{BB962C8B-B14F-4D97-AF65-F5344CB8AC3E}">
        <p14:creationId xmlns:p14="http://schemas.microsoft.com/office/powerpoint/2010/main" val="24907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8883" y="405167"/>
            <a:ext cx="9751060" cy="1168400"/>
          </a:xfrm>
        </p:spPr>
        <p:txBody>
          <a:bodyPr>
            <a:normAutofit/>
          </a:bodyPr>
          <a:lstStyle/>
          <a:p>
            <a:r>
              <a:rPr lang="en-US" sz="4000" dirty="0"/>
              <a:t>Agenda:</a:t>
            </a:r>
          </a:p>
        </p:txBody>
      </p:sp>
      <p:sp>
        <p:nvSpPr>
          <p:cNvPr id="14" name="Content Placeholder 13"/>
          <p:cNvSpPr>
            <a:spLocks noGrp="1"/>
          </p:cNvSpPr>
          <p:nvPr>
            <p:ph idx="1"/>
          </p:nvPr>
        </p:nvSpPr>
        <p:spPr>
          <a:xfrm>
            <a:off x="1218883" y="2209800"/>
            <a:ext cx="5942329" cy="3505200"/>
          </a:xfrm>
        </p:spPr>
        <p:txBody>
          <a:bodyPr>
            <a:normAutofit fontScale="92500" lnSpcReduction="10000"/>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pic>
        <p:nvPicPr>
          <p:cNvPr id="5" name="Picture 4">
            <a:extLst>
              <a:ext uri="{FF2B5EF4-FFF2-40B4-BE49-F238E27FC236}">
                <a16:creationId xmlns:a16="http://schemas.microsoft.com/office/drawing/2014/main" id="{4F2FB702-974F-40EB-9955-B575E7688DE3}"/>
              </a:ext>
            </a:extLst>
          </p:cNvPr>
          <p:cNvPicPr>
            <a:picLocks noChangeAspect="1"/>
          </p:cNvPicPr>
          <p:nvPr/>
        </p:nvPicPr>
        <p:blipFill>
          <a:blip r:embed="rId2"/>
          <a:stretch>
            <a:fillRect/>
          </a:stretch>
        </p:blipFill>
        <p:spPr>
          <a:xfrm>
            <a:off x="7016243" y="1157796"/>
            <a:ext cx="3953699" cy="4696123"/>
          </a:xfrm>
          <a:prstGeom prst="rect">
            <a:avLst/>
          </a:prstGeom>
        </p:spPr>
      </p:pic>
    </p:spTree>
    <p:extLst>
      <p:ext uri="{BB962C8B-B14F-4D97-AF65-F5344CB8AC3E}">
        <p14:creationId xmlns:p14="http://schemas.microsoft.com/office/powerpoint/2010/main" val="10164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B0C92-CEE9-445B-B7AF-14ABD72899BE}"/>
              </a:ext>
            </a:extLst>
          </p:cNvPr>
          <p:cNvSpPr>
            <a:spLocks noGrp="1"/>
          </p:cNvSpPr>
          <p:nvPr>
            <p:ph type="title"/>
          </p:nvPr>
        </p:nvSpPr>
        <p:spPr/>
        <p:txBody>
          <a:bodyPr/>
          <a:lstStyle/>
          <a:p>
            <a:r>
              <a:rPr lang="en-US" dirty="0"/>
              <a:t>Correlation between the columns:</a:t>
            </a:r>
            <a:endParaRPr lang="en-IN" dirty="0"/>
          </a:p>
        </p:txBody>
      </p:sp>
      <p:pic>
        <p:nvPicPr>
          <p:cNvPr id="6" name="Picture Placeholder 5">
            <a:extLst>
              <a:ext uri="{FF2B5EF4-FFF2-40B4-BE49-F238E27FC236}">
                <a16:creationId xmlns:a16="http://schemas.microsoft.com/office/drawing/2014/main" id="{A6AE2E29-75A4-4283-95D1-49CBE4882AB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6308" b="6308"/>
          <a:stretch>
            <a:fillRect/>
          </a:stretch>
        </p:blipFill>
        <p:spPr>
          <a:xfrm>
            <a:off x="1141412" y="1803400"/>
            <a:ext cx="6788344" cy="4292599"/>
          </a:xfrm>
        </p:spPr>
      </p:pic>
      <p:sp>
        <p:nvSpPr>
          <p:cNvPr id="4" name="Text Placeholder 3">
            <a:extLst>
              <a:ext uri="{FF2B5EF4-FFF2-40B4-BE49-F238E27FC236}">
                <a16:creationId xmlns:a16="http://schemas.microsoft.com/office/drawing/2014/main" id="{DA5B6A15-9464-4683-8657-EAB5A462CF74}"/>
              </a:ext>
            </a:extLst>
          </p:cNvPr>
          <p:cNvSpPr>
            <a:spLocks noGrp="1"/>
          </p:cNvSpPr>
          <p:nvPr>
            <p:ph type="body" sz="half" idx="2"/>
          </p:nvPr>
        </p:nvSpPr>
        <p:spPr>
          <a:xfrm>
            <a:off x="8304212" y="1346200"/>
            <a:ext cx="3124200" cy="4165600"/>
          </a:xfrm>
        </p:spPr>
        <p:txBody>
          <a:bodyPr>
            <a:noAutofit/>
          </a:bodyPr>
          <a:lstStyle/>
          <a:p>
            <a:r>
              <a:rPr lang="en-US" sz="1800" dirty="0"/>
              <a:t>With the help of correlation technique I generated separate bar plots to check the positive and negative correlation details in our dataset.</a:t>
            </a:r>
          </a:p>
          <a:p>
            <a:r>
              <a:rPr lang="en-US" sz="1800" dirty="0"/>
              <a:t>Positive correlation - A correlation of +1 indicates a perfect positive correlation, meaning that both variables move in the same direction together.</a:t>
            </a:r>
          </a:p>
          <a:p>
            <a:r>
              <a:rPr lang="en-US" sz="1800" dirty="0"/>
              <a:t>Negative correlation - A correlation of –1 indicates a perfect negative correlation, meaning that as one variable goes up, the other goes down.</a:t>
            </a:r>
            <a:endParaRPr lang="en-IN" sz="1800" dirty="0"/>
          </a:p>
        </p:txBody>
      </p:sp>
    </p:spTree>
    <p:extLst>
      <p:ext uri="{BB962C8B-B14F-4D97-AF65-F5344CB8AC3E}">
        <p14:creationId xmlns:p14="http://schemas.microsoft.com/office/powerpoint/2010/main" val="101107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Inference</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p:txBody>
          <a:bodyPr>
            <a:noAutofit/>
          </a:bodyPr>
          <a:lstStyle/>
          <a:p>
            <a:pPr>
              <a:buFont typeface="Wingdings" panose="05000000000000000000" pitchFamily="2" charset="2"/>
              <a:buChar char="q"/>
            </a:pPr>
            <a:r>
              <a:rPr lang="en-US" sz="1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p>
        </p:txBody>
      </p:sp>
    </p:spTree>
    <p:extLst>
      <p:ext uri="{BB962C8B-B14F-4D97-AF65-F5344CB8AC3E}">
        <p14:creationId xmlns:p14="http://schemas.microsoft.com/office/powerpoint/2010/main" val="12043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9930CF6-587B-41BD-8450-4E5497D36971}"/>
              </a:ext>
            </a:extLst>
          </p:cNvPr>
          <p:cNvSpPr>
            <a:spLocks noGrp="1"/>
          </p:cNvSpPr>
          <p:nvPr>
            <p:ph type="title"/>
          </p:nvPr>
        </p:nvSpPr>
        <p:spPr/>
        <p:txBody>
          <a:bodyPr/>
          <a:lstStyle/>
          <a:p>
            <a:r>
              <a:rPr lang="en-IN" dirty="0"/>
              <a:t>1. Amazon.com</a:t>
            </a:r>
          </a:p>
        </p:txBody>
      </p:sp>
      <p:sp>
        <p:nvSpPr>
          <p:cNvPr id="22" name="Content Placeholder 21">
            <a:extLst>
              <a:ext uri="{FF2B5EF4-FFF2-40B4-BE49-F238E27FC236}">
                <a16:creationId xmlns:a16="http://schemas.microsoft.com/office/drawing/2014/main" id="{BBC6179C-89A5-433B-883F-C6B1FE8F3855}"/>
              </a:ext>
            </a:extLst>
          </p:cNvPr>
          <p:cNvSpPr>
            <a:spLocks noGrp="1"/>
          </p:cNvSpPr>
          <p:nvPr>
            <p:ph idx="1"/>
          </p:nvPr>
        </p:nvSpPr>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sp>
        <p:nvSpPr>
          <p:cNvPr id="23" name="Text Placeholder 22">
            <a:extLst>
              <a:ext uri="{FF2B5EF4-FFF2-40B4-BE49-F238E27FC236}">
                <a16:creationId xmlns:a16="http://schemas.microsoft.com/office/drawing/2014/main" id="{68EC92B0-A4C4-4B78-BA44-6812F8A8C975}"/>
              </a:ext>
            </a:extLst>
          </p:cNvPr>
          <p:cNvSpPr>
            <a:spLocks noGrp="1"/>
          </p:cNvSpPr>
          <p:nvPr>
            <p:ph type="body" sz="half" idx="2"/>
          </p:nvPr>
        </p:nvSpPr>
        <p:spPr/>
        <p:txBody>
          <a:bodyPr/>
          <a:lstStyle/>
          <a:p>
            <a:r>
              <a:rPr lang="en-US" dirty="0"/>
              <a:t>Online Store Company:</a:t>
            </a:r>
            <a:endParaRPr lang="en-IN" dirty="0"/>
          </a:p>
        </p:txBody>
      </p:sp>
      <p:pic>
        <p:nvPicPr>
          <p:cNvPr id="25" name="Picture 24">
            <a:extLst>
              <a:ext uri="{FF2B5EF4-FFF2-40B4-BE49-F238E27FC236}">
                <a16:creationId xmlns:a16="http://schemas.microsoft.com/office/drawing/2014/main" id="{B222A28E-4A68-42D0-97D8-4BBA0DBA0BC4}"/>
              </a:ext>
            </a:extLst>
          </p:cNvPr>
          <p:cNvPicPr>
            <a:picLocks noChangeAspect="1"/>
          </p:cNvPicPr>
          <p:nvPr/>
        </p:nvPicPr>
        <p:blipFill>
          <a:blip r:embed="rId2"/>
          <a:stretch>
            <a:fillRect/>
          </a:stretch>
        </p:blipFill>
        <p:spPr>
          <a:xfrm>
            <a:off x="7947713" y="3289300"/>
            <a:ext cx="3200400" cy="1295400"/>
          </a:xfrm>
          <a:prstGeom prst="rect">
            <a:avLst/>
          </a:prstGeom>
        </p:spPr>
      </p:pic>
    </p:spTree>
    <p:extLst>
      <p:ext uri="{BB962C8B-B14F-4D97-AF65-F5344CB8AC3E}">
        <p14:creationId xmlns:p14="http://schemas.microsoft.com/office/powerpoint/2010/main" val="339756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0F52-4B40-499C-8C85-34E9F3B8FFAA}"/>
              </a:ext>
            </a:extLst>
          </p:cNvPr>
          <p:cNvSpPr>
            <a:spLocks noGrp="1"/>
          </p:cNvSpPr>
          <p:nvPr>
            <p:ph type="title"/>
          </p:nvPr>
        </p:nvSpPr>
        <p:spPr/>
        <p:txBody>
          <a:bodyPr/>
          <a:lstStyle/>
          <a:p>
            <a:r>
              <a:rPr lang="en-IN" dirty="0"/>
              <a:t>2. Flipkart.com</a:t>
            </a:r>
          </a:p>
        </p:txBody>
      </p:sp>
      <p:sp>
        <p:nvSpPr>
          <p:cNvPr id="3" name="Content Placeholder 2">
            <a:extLst>
              <a:ext uri="{FF2B5EF4-FFF2-40B4-BE49-F238E27FC236}">
                <a16:creationId xmlns:a16="http://schemas.microsoft.com/office/drawing/2014/main" id="{994F94CD-CAE3-4A4C-94DC-3FA150634393}"/>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sp>
        <p:nvSpPr>
          <p:cNvPr id="4" name="Text Placeholder 3">
            <a:extLst>
              <a:ext uri="{FF2B5EF4-FFF2-40B4-BE49-F238E27FC236}">
                <a16:creationId xmlns:a16="http://schemas.microsoft.com/office/drawing/2014/main" id="{B7540F1F-C302-4F75-A27C-F4DE5EEAEE63}"/>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E6F98549-DA67-4BFD-BDED-19B5A470A70A}"/>
              </a:ext>
            </a:extLst>
          </p:cNvPr>
          <p:cNvPicPr>
            <a:picLocks noChangeAspect="1"/>
          </p:cNvPicPr>
          <p:nvPr/>
        </p:nvPicPr>
        <p:blipFill>
          <a:blip r:embed="rId2"/>
          <a:stretch>
            <a:fillRect/>
          </a:stretch>
        </p:blipFill>
        <p:spPr>
          <a:xfrm>
            <a:off x="8276419" y="3287088"/>
            <a:ext cx="2693523" cy="1299823"/>
          </a:xfrm>
          <a:prstGeom prst="rect">
            <a:avLst/>
          </a:prstGeom>
        </p:spPr>
      </p:pic>
    </p:spTree>
    <p:extLst>
      <p:ext uri="{BB962C8B-B14F-4D97-AF65-F5344CB8AC3E}">
        <p14:creationId xmlns:p14="http://schemas.microsoft.com/office/powerpoint/2010/main" val="5090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3FB6-C4B8-45DE-805B-D07C4F459899}"/>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id="{F70BF002-9ED3-4FED-B593-3A580874BBE2}"/>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During promotions, try to give a disturbance free shopping experience to customers.</a:t>
            </a:r>
          </a:p>
          <a:p>
            <a:pPr marL="0" indent="0">
              <a:lnSpc>
                <a:spcPct val="120000"/>
              </a:lnSpc>
              <a:spcBef>
                <a:spcPts val="0"/>
              </a:spcBef>
              <a:buNone/>
            </a:pPr>
            <a:r>
              <a:rPr lang="en-US" sz="1800" dirty="0"/>
              <a:t>2. Try to give the price early during promotions.</a:t>
            </a:r>
          </a:p>
          <a:p>
            <a:pPr marL="0" indent="0">
              <a:lnSpc>
                <a:spcPct val="120000"/>
              </a:lnSpc>
              <a:spcBef>
                <a:spcPts val="0"/>
              </a:spcBef>
              <a:buNone/>
            </a:pPr>
            <a:r>
              <a:rPr lang="en-US" sz="1800" dirty="0"/>
              <a:t>3. Reduce the delivery time of the products during promotions.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 and also a good website.</a:t>
            </a:r>
          </a:p>
          <a:p>
            <a:pPr marL="0" indent="0">
              <a:lnSpc>
                <a:spcPct val="120000"/>
              </a:lnSpc>
              <a:spcBef>
                <a:spcPts val="0"/>
              </a:spcBef>
              <a:buNone/>
            </a:pPr>
            <a:r>
              <a:rPr lang="en-US" sz="1800" dirty="0"/>
              <a:t>2. Availability of several payment options.</a:t>
            </a:r>
          </a:p>
          <a:p>
            <a:pPr marL="0" indent="0">
              <a:lnSpc>
                <a:spcPct val="120000"/>
              </a:lnSpc>
              <a:spcBef>
                <a:spcPts val="0"/>
              </a:spcBef>
              <a:buNone/>
            </a:pPr>
            <a:r>
              <a:rPr lang="en-US" sz="1800" dirty="0"/>
              <a:t>3. Faster products delivery.</a:t>
            </a:r>
          </a:p>
          <a:p>
            <a:pPr marL="0" indent="0">
              <a:lnSpc>
                <a:spcPct val="120000"/>
              </a:lnSpc>
              <a:spcBef>
                <a:spcPts val="0"/>
              </a:spcBef>
              <a:buNone/>
            </a:pPr>
            <a:r>
              <a:rPr lang="en-US" sz="1800" dirty="0"/>
              <a:t>4. Complete information of products available.</a:t>
            </a:r>
          </a:p>
          <a:p>
            <a:pPr marL="0" indent="0">
              <a:lnSpc>
                <a:spcPct val="120000"/>
              </a:lnSpc>
              <a:spcBef>
                <a:spcPts val="0"/>
              </a:spcBef>
              <a:buNone/>
            </a:pPr>
            <a:r>
              <a:rPr lang="en-US" sz="1800" dirty="0"/>
              <a:t>5. Reliable website or app, perceived trustworthiness.</a:t>
            </a:r>
          </a:p>
          <a:p>
            <a:pPr marL="0" indent="0">
              <a:lnSpc>
                <a:spcPct val="120000"/>
              </a:lnSpc>
              <a:spcBef>
                <a:spcPts val="0"/>
              </a:spcBef>
              <a:buNone/>
            </a:pPr>
            <a:r>
              <a:rPr lang="en-US" sz="1800" dirty="0"/>
              <a:t>6. Wild variety of product to offer</a:t>
            </a:r>
            <a:endParaRPr lang="en-IN" sz="1800" dirty="0"/>
          </a:p>
        </p:txBody>
      </p:sp>
      <p:sp>
        <p:nvSpPr>
          <p:cNvPr id="4" name="Text Placeholder 3">
            <a:extLst>
              <a:ext uri="{FF2B5EF4-FFF2-40B4-BE49-F238E27FC236}">
                <a16:creationId xmlns:a16="http://schemas.microsoft.com/office/drawing/2014/main" id="{D92836CF-951D-4952-B67C-0653482E7B1D}"/>
              </a:ext>
            </a:extLst>
          </p:cNvPr>
          <p:cNvSpPr>
            <a:spLocks noGrp="1"/>
          </p:cNvSpPr>
          <p:nvPr>
            <p:ph type="body" sz="half" idx="2"/>
          </p:nvPr>
        </p:nvSpPr>
        <p:spPr>
          <a:xfrm>
            <a:off x="8125883" y="1830033"/>
            <a:ext cx="2844060" cy="4267201"/>
          </a:xfrm>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258A7CCD-6DA6-42E8-B8A5-4BD399EB6F99}"/>
              </a:ext>
            </a:extLst>
          </p:cNvPr>
          <p:cNvPicPr>
            <a:picLocks noChangeAspect="1"/>
          </p:cNvPicPr>
          <p:nvPr/>
        </p:nvPicPr>
        <p:blipFill>
          <a:blip r:embed="rId2"/>
          <a:stretch>
            <a:fillRect/>
          </a:stretch>
        </p:blipFill>
        <p:spPr>
          <a:xfrm>
            <a:off x="7946730" y="3358302"/>
            <a:ext cx="3202365" cy="1157396"/>
          </a:xfrm>
          <a:prstGeom prst="rect">
            <a:avLst/>
          </a:prstGeom>
        </p:spPr>
      </p:pic>
    </p:spTree>
    <p:extLst>
      <p:ext uri="{BB962C8B-B14F-4D97-AF65-F5344CB8AC3E}">
        <p14:creationId xmlns:p14="http://schemas.microsoft.com/office/powerpoint/2010/main" val="429088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8859-43E8-4BFE-98AC-497BD3FA0EBD}"/>
              </a:ext>
            </a:extLst>
          </p:cNvPr>
          <p:cNvSpPr>
            <a:spLocks noGrp="1"/>
          </p:cNvSpPr>
          <p:nvPr>
            <p:ph type="title"/>
          </p:nvPr>
        </p:nvSpPr>
        <p:spPr/>
        <p:txBody>
          <a:bodyPr/>
          <a:lstStyle/>
          <a:p>
            <a:r>
              <a:rPr lang="en-IN" dirty="0"/>
              <a:t>4. Paytm.com</a:t>
            </a:r>
          </a:p>
        </p:txBody>
      </p:sp>
      <p:sp>
        <p:nvSpPr>
          <p:cNvPr id="3" name="Content Placeholder 2">
            <a:extLst>
              <a:ext uri="{FF2B5EF4-FFF2-40B4-BE49-F238E27FC236}">
                <a16:creationId xmlns:a16="http://schemas.microsoft.com/office/drawing/2014/main" id="{F493C49C-DF62-4A21-9C61-C64725893AE0}"/>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sp>
        <p:nvSpPr>
          <p:cNvPr id="4" name="Text Placeholder 3">
            <a:extLst>
              <a:ext uri="{FF2B5EF4-FFF2-40B4-BE49-F238E27FC236}">
                <a16:creationId xmlns:a16="http://schemas.microsoft.com/office/drawing/2014/main" id="{E8904F91-DC13-4810-8069-C2A4A7668257}"/>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4DFF0B1F-CAD0-439C-8F0F-DDFE7199868A}"/>
              </a:ext>
            </a:extLst>
          </p:cNvPr>
          <p:cNvPicPr>
            <a:picLocks noChangeAspect="1"/>
          </p:cNvPicPr>
          <p:nvPr/>
        </p:nvPicPr>
        <p:blipFill>
          <a:blip r:embed="rId2"/>
          <a:stretch>
            <a:fillRect/>
          </a:stretch>
        </p:blipFill>
        <p:spPr>
          <a:xfrm>
            <a:off x="8297956" y="3415716"/>
            <a:ext cx="2671986" cy="1042568"/>
          </a:xfrm>
          <a:prstGeom prst="rect">
            <a:avLst/>
          </a:prstGeom>
        </p:spPr>
      </p:pic>
    </p:spTree>
    <p:extLst>
      <p:ext uri="{BB962C8B-B14F-4D97-AF65-F5344CB8AC3E}">
        <p14:creationId xmlns:p14="http://schemas.microsoft.com/office/powerpoint/2010/main" val="10194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A301-7142-4E2D-9760-0621AD3FBE12}"/>
              </a:ext>
            </a:extLst>
          </p:cNvPr>
          <p:cNvSpPr>
            <a:spLocks noGrp="1"/>
          </p:cNvSpPr>
          <p:nvPr>
            <p:ph type="title"/>
          </p:nvPr>
        </p:nvSpPr>
        <p:spPr/>
        <p:txBody>
          <a:bodyPr/>
          <a:lstStyle/>
          <a:p>
            <a:r>
              <a:rPr lang="en-IN" dirty="0"/>
              <a:t>5. Snapdeal.com</a:t>
            </a:r>
          </a:p>
        </p:txBody>
      </p:sp>
      <p:sp>
        <p:nvSpPr>
          <p:cNvPr id="3" name="Content Placeholder 2">
            <a:extLst>
              <a:ext uri="{FF2B5EF4-FFF2-40B4-BE49-F238E27FC236}">
                <a16:creationId xmlns:a16="http://schemas.microsoft.com/office/drawing/2014/main" id="{8CE6A7EA-32DB-4EF2-A841-57C5F3D0CA3F}"/>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sp>
        <p:nvSpPr>
          <p:cNvPr id="4" name="Text Placeholder 3">
            <a:extLst>
              <a:ext uri="{FF2B5EF4-FFF2-40B4-BE49-F238E27FC236}">
                <a16:creationId xmlns:a16="http://schemas.microsoft.com/office/drawing/2014/main" id="{24A2F532-C14E-4AA4-BB1F-538FFB5DF951}"/>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A2DB3459-6753-4364-B605-B2B311E41B45}"/>
              </a:ext>
            </a:extLst>
          </p:cNvPr>
          <p:cNvPicPr>
            <a:picLocks noChangeAspect="1"/>
          </p:cNvPicPr>
          <p:nvPr/>
        </p:nvPicPr>
        <p:blipFill>
          <a:blip r:embed="rId2"/>
          <a:stretch>
            <a:fillRect/>
          </a:stretch>
        </p:blipFill>
        <p:spPr>
          <a:xfrm>
            <a:off x="8302942" y="3429000"/>
            <a:ext cx="2667000" cy="651076"/>
          </a:xfrm>
          <a:prstGeom prst="rect">
            <a:avLst/>
          </a:prstGeom>
        </p:spPr>
      </p:pic>
    </p:spTree>
    <p:extLst>
      <p:ext uri="{BB962C8B-B14F-4D97-AF65-F5344CB8AC3E}">
        <p14:creationId xmlns:p14="http://schemas.microsoft.com/office/powerpoint/2010/main" val="107000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Future Work</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18882" y="1981200"/>
            <a:ext cx="9751060" cy="4267200"/>
          </a:xfrm>
        </p:spPr>
        <p:txBody>
          <a:bodyPr>
            <a:normAutofit lnSpcReduction="10000"/>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apriori algorithm and neural networks.</a:t>
            </a:r>
            <a:endParaRPr lang="en-IN" dirty="0"/>
          </a:p>
        </p:txBody>
      </p:sp>
    </p:spTree>
    <p:extLst>
      <p:ext uri="{BB962C8B-B14F-4D97-AF65-F5344CB8AC3E}">
        <p14:creationId xmlns:p14="http://schemas.microsoft.com/office/powerpoint/2010/main" val="145095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BB6FC7-0A25-4F51-92A3-993099200D6C}"/>
              </a:ext>
            </a:extLst>
          </p:cNvPr>
          <p:cNvPicPr>
            <a:picLocks noChangeAspect="1"/>
          </p:cNvPicPr>
          <p:nvPr/>
        </p:nvPicPr>
        <p:blipFill>
          <a:blip r:embed="rId2"/>
          <a:stretch>
            <a:fillRect/>
          </a:stretch>
        </p:blipFill>
        <p:spPr>
          <a:xfrm>
            <a:off x="303212" y="304800"/>
            <a:ext cx="11582400" cy="6248400"/>
          </a:xfrm>
          <a:prstGeom prst="rect">
            <a:avLst/>
          </a:prstGeom>
        </p:spPr>
      </p:pic>
    </p:spTree>
    <p:extLst>
      <p:ext uri="{BB962C8B-B14F-4D97-AF65-F5344CB8AC3E}">
        <p14:creationId xmlns:p14="http://schemas.microsoft.com/office/powerpoint/2010/main" val="235894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Introduction</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18882" y="2057400"/>
            <a:ext cx="9751060" cy="4267200"/>
          </a:xfrm>
        </p:spPr>
        <p:txBody>
          <a:bodyPr>
            <a:normAutofit/>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0" indent="0">
              <a:buNone/>
            </a:pPr>
            <a:endParaRPr lang="en-US" dirty="0"/>
          </a:p>
          <a:p>
            <a:r>
              <a:rPr lang="en-US" dirty="0"/>
              <a:t>This happens only if there exists a positive relation between the company and the customer.</a:t>
            </a:r>
          </a:p>
          <a:p>
            <a:pPr marL="0" indent="0">
              <a:buNone/>
            </a:pPr>
            <a:endParaRPr lang="en-US" dirty="0"/>
          </a:p>
        </p:txBody>
      </p:sp>
    </p:spTree>
    <p:extLst>
      <p:ext uri="{BB962C8B-B14F-4D97-AF65-F5344CB8AC3E}">
        <p14:creationId xmlns:p14="http://schemas.microsoft.com/office/powerpoint/2010/main" val="10392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01D317-065A-4F83-A45E-4031E6CA9D9A}"/>
              </a:ext>
            </a:extLst>
          </p:cNvPr>
          <p:cNvSpPr txBox="1"/>
          <p:nvPr/>
        </p:nvSpPr>
        <p:spPr>
          <a:xfrm>
            <a:off x="1370012" y="1676400"/>
            <a:ext cx="94488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a:p>
            <a:pPr lvl="1"/>
            <a:endParaRPr lang="en-US" sz="2000" dirty="0">
              <a:latin typeface="Constantia (Body)"/>
              <a:ea typeface="Cambria" panose="02040503050406030204" pitchFamily="18" charset="0"/>
            </a:endParaRPr>
          </a:p>
        </p:txBody>
      </p:sp>
    </p:spTree>
    <p:extLst>
      <p:ext uri="{BB962C8B-B14F-4D97-AF65-F5344CB8AC3E}">
        <p14:creationId xmlns:p14="http://schemas.microsoft.com/office/powerpoint/2010/main" val="53512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A5ABA6-AA03-4D98-9028-1DCF4F7A05C3}"/>
              </a:ext>
            </a:extLst>
          </p:cNvPr>
          <p:cNvSpPr txBox="1"/>
          <p:nvPr/>
        </p:nvSpPr>
        <p:spPr>
          <a:xfrm>
            <a:off x="1370012" y="1676400"/>
            <a:ext cx="92202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val="37712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4FA3B9-D4BC-4880-84D5-915B6FA942BB}"/>
              </a:ext>
            </a:extLst>
          </p:cNvPr>
          <p:cNvSpPr txBox="1"/>
          <p:nvPr/>
        </p:nvSpPr>
        <p:spPr>
          <a:xfrm>
            <a:off x="1141412" y="1520785"/>
            <a:ext cx="9982200" cy="3816429"/>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val="16132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Problem Statement</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18882" y="1828800"/>
            <a:ext cx="9751060" cy="4267200"/>
          </a:xfrm>
        </p:spPr>
        <p:txBody>
          <a:bodyPr>
            <a:normAutofit fontScale="92500" lnSpcReduction="10000"/>
          </a:bodyPr>
          <a:lstStyle/>
          <a:p>
            <a:pPr>
              <a:buFont typeface="Wingdings" panose="05000000000000000000" pitchFamily="2" charset="2"/>
              <a:buChar char="Ø"/>
            </a:pPr>
            <a:r>
              <a:rPr lang="en-US" sz="20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t>The research furthermore investigated the factors that influence the online customers repeat purchase intention.</a:t>
            </a:r>
          </a:p>
          <a:p>
            <a:pPr>
              <a:buFont typeface="Wingdings" panose="05000000000000000000" pitchFamily="2" charset="2"/>
              <a:buChar char="Ø"/>
            </a:pPr>
            <a:r>
              <a:rPr lang="en-US" sz="2000" dirty="0"/>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t>The data is collected from the Indian online shoppers. Results indicate the e-retail success factors, which are very much critical for customer satisfaction.</a:t>
            </a:r>
          </a:p>
        </p:txBody>
      </p:sp>
    </p:spTree>
    <p:extLst>
      <p:ext uri="{BB962C8B-B14F-4D97-AF65-F5344CB8AC3E}">
        <p14:creationId xmlns:p14="http://schemas.microsoft.com/office/powerpoint/2010/main" val="166565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9F255-D20D-4FD9-9320-913AE984A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112" y="899468"/>
            <a:ext cx="9372600" cy="5494020"/>
          </a:xfrm>
          <a:prstGeom prst="rect">
            <a:avLst/>
          </a:prstGeom>
        </p:spPr>
      </p:pic>
      <p:sp>
        <p:nvSpPr>
          <p:cNvPr id="4" name="TextBox 3">
            <a:extLst>
              <a:ext uri="{FF2B5EF4-FFF2-40B4-BE49-F238E27FC236}">
                <a16:creationId xmlns:a16="http://schemas.microsoft.com/office/drawing/2014/main" id="{850E6C92-8E4C-4183-BAB3-A4B2A477DB2C}"/>
              </a:ext>
            </a:extLst>
          </p:cNvPr>
          <p:cNvSpPr txBox="1"/>
          <p:nvPr/>
        </p:nvSpPr>
        <p:spPr>
          <a:xfrm flipH="1">
            <a:off x="1077250" y="530876"/>
            <a:ext cx="10034324" cy="369332"/>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spTree>
    <p:extLst>
      <p:ext uri="{BB962C8B-B14F-4D97-AF65-F5344CB8AC3E}">
        <p14:creationId xmlns:p14="http://schemas.microsoft.com/office/powerpoint/2010/main" val="239866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35D96-E10B-4817-8C1F-175E1C737FF6}"/>
              </a:ext>
            </a:extLst>
          </p:cNvPr>
          <p:cNvSpPr>
            <a:spLocks noGrp="1"/>
          </p:cNvSpPr>
          <p:nvPr>
            <p:ph type="title"/>
          </p:nvPr>
        </p:nvSpPr>
        <p:spPr/>
        <p:txBody>
          <a:bodyPr/>
          <a:lstStyle/>
          <a:p>
            <a:r>
              <a:rPr lang="en-IN" sz="3200" dirty="0"/>
              <a:t>Objective</a:t>
            </a:r>
            <a:endParaRPr lang="en-IN" dirty="0"/>
          </a:p>
        </p:txBody>
      </p:sp>
      <p:sp>
        <p:nvSpPr>
          <p:cNvPr id="5" name="Content Placeholder 4">
            <a:extLst>
              <a:ext uri="{FF2B5EF4-FFF2-40B4-BE49-F238E27FC236}">
                <a16:creationId xmlns:a16="http://schemas.microsoft.com/office/drawing/2014/main" id="{0EBF189C-950B-4A75-95EF-4B52A041292F}"/>
              </a:ext>
            </a:extLst>
          </p:cNvPr>
          <p:cNvSpPr>
            <a:spLocks noGrp="1"/>
          </p:cNvSpPr>
          <p:nvPr>
            <p:ph idx="1"/>
          </p:nvPr>
        </p:nvSpPr>
        <p:spPr/>
        <p:txBody>
          <a:bodyPr/>
          <a:lstStyle/>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a:p>
            <a:endParaRPr lang="en-IN" dirty="0"/>
          </a:p>
        </p:txBody>
      </p:sp>
    </p:spTree>
    <p:extLst>
      <p:ext uri="{BB962C8B-B14F-4D97-AF65-F5344CB8AC3E}">
        <p14:creationId xmlns:p14="http://schemas.microsoft.com/office/powerpoint/2010/main" val="17502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ooks Classic 16x9">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90000"/>
                <a:satMod val="150000"/>
              </a:schemeClr>
            </a:gs>
            <a:gs pos="60000">
              <a:schemeClr val="phClr">
                <a:shade val="20000"/>
                <a:satMod val="255000"/>
              </a:schemeClr>
            </a:gs>
          </a:gsLst>
          <a:lin ang="5400000" scaled="0"/>
        </a:gradFill>
        <a:blipFill rotWithShape="1">
          <a:blip xmlns:r="http://schemas.openxmlformats.org/officeDocument/2006/relationships" r:embed="rId1">
            <a:duotone>
              <a:schemeClr val="phClr">
                <a:shade val="12000"/>
                <a:satMod val="240000"/>
              </a:schemeClr>
              <a:schemeClr val="phClr"/>
            </a:duotone>
          </a:blip>
          <a:stretch/>
        </a:blipFill>
      </a:bgFillStyleLst>
    </a:fmtScheme>
  </a:themeElements>
  <a:objectDefaults/>
  <a:extraClrSchemeLst/>
  <a:extLst>
    <a:ext uri="{05A4C25C-085E-4340-85A3-A5531E510DB2}">
      <thm15:themeFamily xmlns:thm15="http://schemas.microsoft.com/office/thememl/2012/main" name="TF02801059.potx" id="{C5FD5170-17AC-4815-968A-FDC1AAB6E99D}" vid="{74C691A5-1550-4555-B870-169F3443F41D}"/>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ED80E12-3BE9-4746-820E-FFB249F467F2}">
  <ds:schemaRefs>
    <ds:schemaRef ds:uri="http://purl.org/dc/elements/1.1/"/>
    <ds:schemaRef ds:uri="http://schemas.openxmlformats.org/package/2006/metadata/core-properties"/>
    <ds:schemaRef ds:uri="4873beb7-5857-4685-be1f-d57550cc96cc"/>
    <ds:schemaRef ds:uri="http://schemas.microsoft.com/office/2006/documentManagement/types"/>
    <ds:schemaRef ds:uri="http://schemas.microsoft.com/office/infopath/2007/PartnerControls"/>
    <ds:schemaRef ds:uri="http://purl.org/dc/term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003AC8-209A-4321-A17C-1B7A206433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Template>
  <TotalTime>317</TotalTime>
  <Words>1880</Words>
  <Application>Microsoft Office PowerPoint</Application>
  <PresentationFormat>Custom</PresentationFormat>
  <Paragraphs>191</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Cambria</vt:lpstr>
      <vt:lpstr>Constantia</vt:lpstr>
      <vt:lpstr>Constantia (Body)</vt:lpstr>
      <vt:lpstr>Wingdings</vt:lpstr>
      <vt:lpstr>Books Classic 16x9</vt:lpstr>
      <vt:lpstr>Customer Retention Case Study Presentation</vt:lpstr>
      <vt:lpstr>Agenda:</vt:lpstr>
      <vt:lpstr>Introduction</vt:lpstr>
      <vt:lpstr>PowerPoint Presentation</vt:lpstr>
      <vt:lpstr>PowerPoint Presentation</vt:lpstr>
      <vt:lpstr>PowerPoint Presentation</vt:lpstr>
      <vt:lpstr>Problem Statement</vt:lpstr>
      <vt:lpstr>PowerPoint Presentation</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Sweta Rai</dc:creator>
  <cp:lastModifiedBy>HP</cp:lastModifiedBy>
  <cp:revision>36</cp:revision>
  <dcterms:created xsi:type="dcterms:W3CDTF">2021-09-16T06:05:54Z</dcterms:created>
  <dcterms:modified xsi:type="dcterms:W3CDTF">2022-04-07T10:36:07Z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